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42"/>
  </p:notesMasterIdLst>
  <p:sldIdLst>
    <p:sldId id="256" r:id="rId2"/>
    <p:sldId id="621" r:id="rId3"/>
    <p:sldId id="1164" r:id="rId4"/>
    <p:sldId id="1180" r:id="rId5"/>
    <p:sldId id="1188" r:id="rId6"/>
    <p:sldId id="1206" r:id="rId7"/>
    <p:sldId id="1207" r:id="rId8"/>
    <p:sldId id="1208" r:id="rId9"/>
    <p:sldId id="1209" r:id="rId10"/>
    <p:sldId id="1166" r:id="rId11"/>
    <p:sldId id="1163" r:id="rId12"/>
    <p:sldId id="371" r:id="rId13"/>
    <p:sldId id="350" r:id="rId14"/>
    <p:sldId id="1139" r:id="rId15"/>
    <p:sldId id="373" r:id="rId16"/>
    <p:sldId id="1170" r:id="rId17"/>
    <p:sldId id="1210" r:id="rId18"/>
    <p:sldId id="304" r:id="rId19"/>
    <p:sldId id="381" r:id="rId20"/>
    <p:sldId id="1172" r:id="rId21"/>
    <p:sldId id="1190" r:id="rId22"/>
    <p:sldId id="1197" r:id="rId23"/>
    <p:sldId id="375" r:id="rId24"/>
    <p:sldId id="374" r:id="rId25"/>
    <p:sldId id="376" r:id="rId26"/>
    <p:sldId id="377" r:id="rId27"/>
    <p:sldId id="378" r:id="rId28"/>
    <p:sldId id="379" r:id="rId29"/>
    <p:sldId id="380" r:id="rId30"/>
    <p:sldId id="382" r:id="rId31"/>
    <p:sldId id="1199" r:id="rId32"/>
    <p:sldId id="1191" r:id="rId33"/>
    <p:sldId id="384" r:id="rId34"/>
    <p:sldId id="1203" r:id="rId35"/>
    <p:sldId id="1200" r:id="rId36"/>
    <p:sldId id="1202" r:id="rId37"/>
    <p:sldId id="1201" r:id="rId38"/>
    <p:sldId id="383" r:id="rId39"/>
    <p:sldId id="1204" r:id="rId40"/>
    <p:sldId id="1205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08"/>
    <p:restoredTop sz="95878" autoAdjust="0"/>
  </p:normalViewPr>
  <p:slideViewPr>
    <p:cSldViewPr snapToGrid="0" snapToObjects="1">
      <p:cViewPr varScale="1">
        <p:scale>
          <a:sx n="107" d="100"/>
          <a:sy n="107" d="100"/>
        </p:scale>
        <p:origin x="128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bleece\Desktop\Best%20Fit%20Line%20Mate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bleece\Desktop\Best%20Fit%20Line%20Mate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7"/>
            <c:spPr>
              <a:solidFill>
                <a:srgbClr val="00A5AA"/>
              </a:solidFill>
              <a:ln>
                <a:noFill/>
              </a:ln>
            </c:spPr>
          </c:marker>
          <c:xVal>
            <c:numRef>
              <c:f>'Sheet1 (4)'!$I$8:$I$23</c:f>
              <c:numCache>
                <c:formatCode>General</c:formatCode>
                <c:ptCount val="16"/>
                <c:pt idx="0">
                  <c:v>25</c:v>
                </c:pt>
                <c:pt idx="1">
                  <c:v>30.6</c:v>
                </c:pt>
                <c:pt idx="2">
                  <c:v>34.65</c:v>
                </c:pt>
                <c:pt idx="3">
                  <c:v>39.6</c:v>
                </c:pt>
                <c:pt idx="4">
                  <c:v>44.55</c:v>
                </c:pt>
                <c:pt idx="5">
                  <c:v>50</c:v>
                </c:pt>
                <c:pt idx="6">
                  <c:v>53.9</c:v>
                </c:pt>
                <c:pt idx="7">
                  <c:v>59.4</c:v>
                </c:pt>
                <c:pt idx="8">
                  <c:v>65.650000000000006</c:v>
                </c:pt>
                <c:pt idx="9">
                  <c:v>70.7</c:v>
                </c:pt>
                <c:pt idx="10">
                  <c:v>73.5</c:v>
                </c:pt>
                <c:pt idx="11">
                  <c:v>80</c:v>
                </c:pt>
                <c:pt idx="12">
                  <c:v>86.7</c:v>
                </c:pt>
                <c:pt idx="13">
                  <c:v>89.1</c:v>
                </c:pt>
                <c:pt idx="14">
                  <c:v>95</c:v>
                </c:pt>
                <c:pt idx="15">
                  <c:v>100</c:v>
                </c:pt>
              </c:numCache>
            </c:numRef>
          </c:xVal>
          <c:yVal>
            <c:numRef>
              <c:f>'Sheet1 (4)'!$K$8:$K$23</c:f>
              <c:numCache>
                <c:formatCode>General</c:formatCode>
                <c:ptCount val="16"/>
                <c:pt idx="0">
                  <c:v>103.3748214735197</c:v>
                </c:pt>
                <c:pt idx="1">
                  <c:v>104.51187692912011</c:v>
                </c:pt>
                <c:pt idx="2">
                  <c:v>102.380554530617</c:v>
                </c:pt>
                <c:pt idx="3">
                  <c:v>102.1616445624292</c:v>
                </c:pt>
                <c:pt idx="4">
                  <c:v>104.985894071968</c:v>
                </c:pt>
                <c:pt idx="5">
                  <c:v>107.7647119192092</c:v>
                </c:pt>
                <c:pt idx="6">
                  <c:v>107.32016591518961</c:v>
                </c:pt>
                <c:pt idx="7">
                  <c:v>104.6775021900484</c:v>
                </c:pt>
                <c:pt idx="8">
                  <c:v>109.47455119472571</c:v>
                </c:pt>
                <c:pt idx="9">
                  <c:v>109.962411239978</c:v>
                </c:pt>
                <c:pt idx="10">
                  <c:v>106.0884127567678</c:v>
                </c:pt>
                <c:pt idx="11">
                  <c:v>107.5867513900788</c:v>
                </c:pt>
                <c:pt idx="12">
                  <c:v>111.25089347615651</c:v>
                </c:pt>
                <c:pt idx="13">
                  <c:v>108.3497579419062</c:v>
                </c:pt>
                <c:pt idx="14">
                  <c:v>109.799817072853</c:v>
                </c:pt>
                <c:pt idx="15">
                  <c:v>112.3410224026827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5F6-4336-BC43-755902CF28D3}"/>
            </c:ext>
          </c:extLst>
        </c:ser>
        <c:ser>
          <c:idx val="1"/>
          <c:order val="1"/>
          <c:spPr>
            <a:ln w="28575">
              <a:solidFill>
                <a:srgbClr val="00A5AA">
                  <a:lumMod val="50000"/>
                </a:srgbClr>
              </a:solidFill>
            </a:ln>
          </c:spPr>
          <c:marker>
            <c:symbol val="none"/>
          </c:marker>
          <c:xVal>
            <c:numRef>
              <c:f>'Sheet1 (4)'!$D$8:$D$23</c:f>
              <c:numCache>
                <c:formatCode>General</c:formatCode>
                <c:ptCount val="16"/>
                <c:pt idx="0">
                  <c:v>25</c:v>
                </c:pt>
                <c:pt idx="1">
                  <c:v>30</c:v>
                </c:pt>
                <c:pt idx="2">
                  <c:v>35</c:v>
                </c:pt>
                <c:pt idx="3">
                  <c:v>40</c:v>
                </c:pt>
                <c:pt idx="4">
                  <c:v>45</c:v>
                </c:pt>
                <c:pt idx="5">
                  <c:v>50</c:v>
                </c:pt>
                <c:pt idx="6">
                  <c:v>55</c:v>
                </c:pt>
                <c:pt idx="7">
                  <c:v>60</c:v>
                </c:pt>
                <c:pt idx="8">
                  <c:v>65</c:v>
                </c:pt>
                <c:pt idx="9">
                  <c:v>70</c:v>
                </c:pt>
                <c:pt idx="10">
                  <c:v>75</c:v>
                </c:pt>
                <c:pt idx="11">
                  <c:v>80</c:v>
                </c:pt>
                <c:pt idx="12">
                  <c:v>85</c:v>
                </c:pt>
                <c:pt idx="13">
                  <c:v>90</c:v>
                </c:pt>
                <c:pt idx="14">
                  <c:v>95</c:v>
                </c:pt>
                <c:pt idx="15">
                  <c:v>100</c:v>
                </c:pt>
              </c:numCache>
            </c:numRef>
          </c:xVal>
          <c:yVal>
            <c:numRef>
              <c:f>'Sheet1 (4)'!$E$8:$E$23</c:f>
              <c:numCache>
                <c:formatCode>0</c:formatCode>
                <c:ptCount val="16"/>
                <c:pt idx="0">
                  <c:v>101.34786418972649</c:v>
                </c:pt>
                <c:pt idx="1">
                  <c:v>102.46262444031809</c:v>
                </c:pt>
                <c:pt idx="2">
                  <c:v>103.41470154607779</c:v>
                </c:pt>
                <c:pt idx="3">
                  <c:v>104.2465760841141</c:v>
                </c:pt>
                <c:pt idx="4">
                  <c:v>104.985894071968</c:v>
                </c:pt>
                <c:pt idx="5">
                  <c:v>105.65167835216241</c:v>
                </c:pt>
                <c:pt idx="6">
                  <c:v>106.2575900150392</c:v>
                </c:pt>
                <c:pt idx="7">
                  <c:v>106.8137777449497</c:v>
                </c:pt>
                <c:pt idx="8">
                  <c:v>107.3279913673782</c:v>
                </c:pt>
                <c:pt idx="9">
                  <c:v>107.8062855293895</c:v>
                </c:pt>
                <c:pt idx="10">
                  <c:v>108.253482404868</c:v>
                </c:pt>
                <c:pt idx="11">
                  <c:v>108.673486252602</c:v>
                </c:pt>
                <c:pt idx="12">
                  <c:v>109.06950340799661</c:v>
                </c:pt>
                <c:pt idx="13">
                  <c:v>109.4441999413235</c:v>
                </c:pt>
                <c:pt idx="14">
                  <c:v>109.799817072853</c:v>
                </c:pt>
                <c:pt idx="15">
                  <c:v>110.1382572575296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5F6-4336-BC43-755902CF28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1215384"/>
        <c:axId val="-2101224696"/>
      </c:scatterChart>
      <c:valAx>
        <c:axId val="-2101215384"/>
        <c:scaling>
          <c:orientation val="minMax"/>
          <c:max val="110"/>
          <c:min val="5"/>
        </c:scaling>
        <c:delete val="0"/>
        <c:axPos val="b"/>
        <c:title>
          <c:tx>
            <c:rich>
              <a:bodyPr/>
              <a:lstStyle/>
              <a:p>
                <a:pPr>
                  <a:defRPr sz="1100" b="0">
                    <a:solidFill>
                      <a:schemeClr val="bg1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defRPr>
                </a:pPr>
                <a:r>
                  <a:rPr lang="en-US" sz="1100" b="0" dirty="0">
                    <a:solidFill>
                      <a:schemeClr val="bg1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TV Investment</a:t>
                </a:r>
              </a:p>
            </c:rich>
          </c:tx>
          <c:layout>
            <c:manualLayout>
              <c:xMode val="edge"/>
              <c:yMode val="edge"/>
              <c:x val="0.42412765889039"/>
              <c:y val="0.9153091709960410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rgbClr val="E4E4E4">
                <a:lumMod val="50000"/>
              </a:srgbClr>
            </a:solidFill>
          </a:ln>
        </c:spPr>
        <c:txPr>
          <a:bodyPr/>
          <a:lstStyle/>
          <a:p>
            <a:pPr>
              <a:defRPr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pPr>
            <a:endParaRPr lang="en-US"/>
          </a:p>
        </c:txPr>
        <c:crossAx val="-2101224696"/>
        <c:crosses val="autoZero"/>
        <c:crossBetween val="midCat"/>
        <c:majorUnit val="20"/>
      </c:valAx>
      <c:valAx>
        <c:axId val="-210122469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100" b="0">
                    <a:solidFill>
                      <a:schemeClr val="bg1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defRPr>
                </a:pPr>
                <a:r>
                  <a:rPr lang="en-US" sz="1100" b="0" dirty="0">
                    <a:solidFill>
                      <a:schemeClr val="bg1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Outcome</a:t>
                </a:r>
              </a:p>
            </c:rich>
          </c:tx>
          <c:layout>
            <c:manualLayout>
              <c:xMode val="edge"/>
              <c:yMode val="edge"/>
              <c:x val="3.9682539682539698E-3"/>
              <c:y val="0.2865307461567300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rgbClr val="E4E4E4">
                <a:lumMod val="50000"/>
              </a:srgbClr>
            </a:solidFill>
          </a:ln>
        </c:spPr>
        <c:txPr>
          <a:bodyPr/>
          <a:lstStyle/>
          <a:p>
            <a:pPr>
              <a:defRPr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pPr>
            <a:endParaRPr lang="en-US"/>
          </a:p>
        </c:txPr>
        <c:crossAx val="-2101215384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>
          <a:solidFill>
            <a:srgbClr val="4D4D4D"/>
          </a:solidFill>
          <a:latin typeface="+mj-lt"/>
        </a:defRPr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7"/>
            <c:spPr>
              <a:solidFill>
                <a:srgbClr val="E80088"/>
              </a:solidFill>
              <a:ln>
                <a:noFill/>
              </a:ln>
            </c:spPr>
          </c:marker>
          <c:xVal>
            <c:numRef>
              <c:f>'Sheet1 (3)'!$I$8:$I$23</c:f>
              <c:numCache>
                <c:formatCode>General</c:formatCode>
                <c:ptCount val="16"/>
                <c:pt idx="0">
                  <c:v>14.7</c:v>
                </c:pt>
                <c:pt idx="1">
                  <c:v>19.600000000000001</c:v>
                </c:pt>
                <c:pt idx="2">
                  <c:v>25.25</c:v>
                </c:pt>
                <c:pt idx="3">
                  <c:v>29.7</c:v>
                </c:pt>
                <c:pt idx="4">
                  <c:v>35.700000000000003</c:v>
                </c:pt>
                <c:pt idx="5">
                  <c:v>40</c:v>
                </c:pt>
                <c:pt idx="6">
                  <c:v>44.1</c:v>
                </c:pt>
                <c:pt idx="7">
                  <c:v>50</c:v>
                </c:pt>
                <c:pt idx="8">
                  <c:v>53.9</c:v>
                </c:pt>
                <c:pt idx="9">
                  <c:v>59.4</c:v>
                </c:pt>
                <c:pt idx="10">
                  <c:v>65</c:v>
                </c:pt>
                <c:pt idx="11">
                  <c:v>70</c:v>
                </c:pt>
                <c:pt idx="12">
                  <c:v>73.5</c:v>
                </c:pt>
                <c:pt idx="13">
                  <c:v>78.400000000000006</c:v>
                </c:pt>
                <c:pt idx="14">
                  <c:v>85</c:v>
                </c:pt>
                <c:pt idx="15">
                  <c:v>88.2</c:v>
                </c:pt>
              </c:numCache>
            </c:numRef>
          </c:xVal>
          <c:yVal>
            <c:numRef>
              <c:f>'Sheet1 (3)'!$K$8:$K$23</c:f>
              <c:numCache>
                <c:formatCode>General</c:formatCode>
                <c:ptCount val="16"/>
                <c:pt idx="0">
                  <c:v>101.2837361802227</c:v>
                </c:pt>
                <c:pt idx="1">
                  <c:v>103.204110323271</c:v>
                </c:pt>
                <c:pt idx="2">
                  <c:v>102.8478401669834</c:v>
                </c:pt>
                <c:pt idx="3">
                  <c:v>107.63281758415771</c:v>
                </c:pt>
                <c:pt idx="4">
                  <c:v>108.131720448327</c:v>
                </c:pt>
                <c:pt idx="5">
                  <c:v>108.5657586102427</c:v>
                </c:pt>
                <c:pt idx="6">
                  <c:v>107.8819155223993</c:v>
                </c:pt>
                <c:pt idx="7">
                  <c:v>107.1519305237582</c:v>
                </c:pt>
                <c:pt idx="8">
                  <c:v>105.3095740705656</c:v>
                </c:pt>
                <c:pt idx="9">
                  <c:v>109.8944118774528</c:v>
                </c:pt>
                <c:pt idx="10">
                  <c:v>110.1586163536702</c:v>
                </c:pt>
                <c:pt idx="11">
                  <c:v>109.3214075772875</c:v>
                </c:pt>
                <c:pt idx="12">
                  <c:v>106.2940154099845</c:v>
                </c:pt>
                <c:pt idx="13">
                  <c:v>110.8469559776579</c:v>
                </c:pt>
                <c:pt idx="14">
                  <c:v>106.693888472075</c:v>
                </c:pt>
                <c:pt idx="15">
                  <c:v>110.1487438928859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5F7-4EA2-BA7C-FC94BD1AB33C}"/>
            </c:ext>
          </c:extLst>
        </c:ser>
        <c:ser>
          <c:idx val="1"/>
          <c:order val="1"/>
          <c:spPr>
            <a:ln w="28575">
              <a:solidFill>
                <a:srgbClr val="E80088">
                  <a:lumMod val="50000"/>
                </a:srgbClr>
              </a:solidFill>
            </a:ln>
          </c:spPr>
          <c:marker>
            <c:symbol val="none"/>
          </c:marker>
          <c:xVal>
            <c:numRef>
              <c:f>'Sheet1 (3)'!$D$8:$D$23</c:f>
              <c:numCache>
                <c:formatCode>General</c:formatCode>
                <c:ptCount val="16"/>
                <c:pt idx="0">
                  <c:v>15</c:v>
                </c:pt>
                <c:pt idx="1">
                  <c:v>20</c:v>
                </c:pt>
                <c:pt idx="2">
                  <c:v>25</c:v>
                </c:pt>
                <c:pt idx="3">
                  <c:v>30</c:v>
                </c:pt>
                <c:pt idx="4">
                  <c:v>35</c:v>
                </c:pt>
                <c:pt idx="5">
                  <c:v>40</c:v>
                </c:pt>
                <c:pt idx="6">
                  <c:v>45</c:v>
                </c:pt>
                <c:pt idx="7">
                  <c:v>50</c:v>
                </c:pt>
                <c:pt idx="8">
                  <c:v>55</c:v>
                </c:pt>
                <c:pt idx="9">
                  <c:v>60</c:v>
                </c:pt>
                <c:pt idx="10">
                  <c:v>65</c:v>
                </c:pt>
                <c:pt idx="11">
                  <c:v>70</c:v>
                </c:pt>
                <c:pt idx="12">
                  <c:v>75</c:v>
                </c:pt>
                <c:pt idx="13">
                  <c:v>80</c:v>
                </c:pt>
                <c:pt idx="14">
                  <c:v>85</c:v>
                </c:pt>
                <c:pt idx="15">
                  <c:v>90</c:v>
                </c:pt>
              </c:numCache>
            </c:numRef>
          </c:xVal>
          <c:yVal>
            <c:numRef>
              <c:f>'Sheet1 (3)'!$E$8:$E$23</c:f>
              <c:numCache>
                <c:formatCode>0</c:formatCode>
                <c:ptCount val="16"/>
                <c:pt idx="0">
                  <c:v>103.35075120430901</c:v>
                </c:pt>
                <c:pt idx="1">
                  <c:v>104.2465760841141</c:v>
                </c:pt>
                <c:pt idx="2">
                  <c:v>104.94677568059539</c:v>
                </c:pt>
                <c:pt idx="3">
                  <c:v>105.5223701805437</c:v>
                </c:pt>
                <c:pt idx="4">
                  <c:v>106.01149063561471</c:v>
                </c:pt>
                <c:pt idx="5">
                  <c:v>106.43701824533881</c:v>
                </c:pt>
                <c:pt idx="6">
                  <c:v>106.8137777449497</c:v>
                </c:pt>
                <c:pt idx="7">
                  <c:v>107.1519305237582</c:v>
                </c:pt>
                <c:pt idx="8">
                  <c:v>107.4587490515983</c:v>
                </c:pt>
                <c:pt idx="9">
                  <c:v>107.7396194877043</c:v>
                </c:pt>
                <c:pt idx="10">
                  <c:v>107.998643483995</c:v>
                </c:pt>
                <c:pt idx="11">
                  <c:v>108.23901740325719</c:v>
                </c:pt>
                <c:pt idx="12">
                  <c:v>108.46328103059631</c:v>
                </c:pt>
                <c:pt idx="13">
                  <c:v>108.673486252602</c:v>
                </c:pt>
                <c:pt idx="14">
                  <c:v>108.8713147674228</c:v>
                </c:pt>
                <c:pt idx="15">
                  <c:v>109.058162270186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5F7-4EA2-BA7C-FC94BD1AB3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1290904"/>
        <c:axId val="-2101297016"/>
      </c:scatterChart>
      <c:valAx>
        <c:axId val="-2101290904"/>
        <c:scaling>
          <c:orientation val="minMax"/>
          <c:max val="110"/>
          <c:min val="5"/>
        </c:scaling>
        <c:delete val="0"/>
        <c:axPos val="b"/>
        <c:title>
          <c:tx>
            <c:rich>
              <a:bodyPr/>
              <a:lstStyle/>
              <a:p>
                <a:pPr>
                  <a:defRPr sz="1100" b="0">
                    <a:solidFill>
                      <a:schemeClr val="bg1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defRPr>
                </a:pPr>
                <a:r>
                  <a:rPr lang="en-US" sz="1100" b="0" dirty="0">
                    <a:solidFill>
                      <a:schemeClr val="bg1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Paid Search Investment</a:t>
                </a:r>
              </a:p>
            </c:rich>
          </c:tx>
          <c:layout>
            <c:manualLayout>
              <c:xMode val="edge"/>
              <c:yMode val="edge"/>
              <c:x val="0.32827864870739798"/>
              <c:y val="0.9190301732864569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rgbClr val="E4E4E4">
                <a:lumMod val="50000"/>
              </a:srgbClr>
            </a:solidFill>
          </a:ln>
        </c:spPr>
        <c:txPr>
          <a:bodyPr/>
          <a:lstStyle/>
          <a:p>
            <a:pPr>
              <a:defRPr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pPr>
            <a:endParaRPr lang="en-US"/>
          </a:p>
        </c:txPr>
        <c:crossAx val="-2101297016"/>
        <c:crosses val="autoZero"/>
        <c:crossBetween val="midCat"/>
        <c:majorUnit val="20"/>
      </c:valAx>
      <c:valAx>
        <c:axId val="-2101297016"/>
        <c:scaling>
          <c:orientation val="minMax"/>
          <c:max val="114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100" b="0">
                    <a:solidFill>
                      <a:schemeClr val="bg1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defRPr>
                </a:pPr>
                <a:r>
                  <a:rPr lang="en-US" sz="1100" b="0" dirty="0">
                    <a:solidFill>
                      <a:schemeClr val="bg1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Outcome</a:t>
                </a:r>
              </a:p>
            </c:rich>
          </c:tx>
          <c:layout>
            <c:manualLayout>
              <c:xMode val="edge"/>
              <c:yMode val="edge"/>
              <c:x val="3.9682539682539698E-3"/>
              <c:y val="0.2865307461567300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rgbClr val="E4E4E4">
                <a:lumMod val="50000"/>
              </a:srgbClr>
            </a:solidFill>
          </a:ln>
        </c:spPr>
        <c:txPr>
          <a:bodyPr/>
          <a:lstStyle/>
          <a:p>
            <a:pPr>
              <a:defRPr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pPr>
            <a:endParaRPr lang="en-US"/>
          </a:p>
        </c:txPr>
        <c:crossAx val="-2101290904"/>
        <c:crosses val="autoZero"/>
        <c:crossBetween val="midCat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200">
          <a:solidFill>
            <a:srgbClr val="4D4D4D"/>
          </a:solidFill>
          <a:latin typeface="+mj-lt"/>
        </a:defRPr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Actual Advertisement and Customer Response Lag</a:t>
            </a:r>
          </a:p>
          <a:p>
            <a:pPr>
              <a:defRPr/>
            </a:pPr>
            <a:r>
              <a:rPr lang="en-US" sz="1200" dirty="0"/>
              <a:t>Ex. Built = 2</a:t>
            </a:r>
            <a:r>
              <a:rPr lang="en-US" sz="1200" baseline="0" dirty="0"/>
              <a:t> weeks and Retention = 0.5</a:t>
            </a:r>
            <a:endParaRPr lang="en-US" sz="1200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</c:v>
                </c:pt>
              </c:strCache>
            </c:strRef>
          </c:tx>
          <c:invertIfNegative val="0"/>
          <c:cat>
            <c:strRef>
              <c:f>Sheet1!$A$2:$A$16</c:f>
              <c:strCache>
                <c:ptCount val="15"/>
                <c:pt idx="0">
                  <c:v>Week1</c:v>
                </c:pt>
                <c:pt idx="1">
                  <c:v>Week2</c:v>
                </c:pt>
                <c:pt idx="2">
                  <c:v>Week3</c:v>
                </c:pt>
                <c:pt idx="3">
                  <c:v>Week4</c:v>
                </c:pt>
                <c:pt idx="4">
                  <c:v>Week5</c:v>
                </c:pt>
                <c:pt idx="5">
                  <c:v>Week6</c:v>
                </c:pt>
                <c:pt idx="6">
                  <c:v>Week7</c:v>
                </c:pt>
                <c:pt idx="7">
                  <c:v>Week8</c:v>
                </c:pt>
                <c:pt idx="8">
                  <c:v>Week9</c:v>
                </c:pt>
                <c:pt idx="9">
                  <c:v>Week10</c:v>
                </c:pt>
                <c:pt idx="10">
                  <c:v>Week11</c:v>
                </c:pt>
                <c:pt idx="11">
                  <c:v>Week12</c:v>
                </c:pt>
                <c:pt idx="12">
                  <c:v>Week13</c:v>
                </c:pt>
                <c:pt idx="13">
                  <c:v>Week14</c:v>
                </c:pt>
                <c:pt idx="14">
                  <c:v>Week15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1000</c:v>
                </c:pt>
                <c:pt idx="1">
                  <c:v>750</c:v>
                </c:pt>
                <c:pt idx="2">
                  <c:v>500</c:v>
                </c:pt>
                <c:pt idx="3">
                  <c:v>250</c:v>
                </c:pt>
                <c:pt idx="4">
                  <c:v>100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62-D24C-B14B-E982971E3D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Adstock</c:v>
                </c:pt>
              </c:strCache>
            </c:strRef>
          </c:tx>
          <c:invertIfNegative val="0"/>
          <c:cat>
            <c:strRef>
              <c:f>Sheet1!$A$2:$A$16</c:f>
              <c:strCache>
                <c:ptCount val="15"/>
                <c:pt idx="0">
                  <c:v>Week1</c:v>
                </c:pt>
                <c:pt idx="1">
                  <c:v>Week2</c:v>
                </c:pt>
                <c:pt idx="2">
                  <c:v>Week3</c:v>
                </c:pt>
                <c:pt idx="3">
                  <c:v>Week4</c:v>
                </c:pt>
                <c:pt idx="4">
                  <c:v>Week5</c:v>
                </c:pt>
                <c:pt idx="5">
                  <c:v>Week6</c:v>
                </c:pt>
                <c:pt idx="6">
                  <c:v>Week7</c:v>
                </c:pt>
                <c:pt idx="7">
                  <c:v>Week8</c:v>
                </c:pt>
                <c:pt idx="8">
                  <c:v>Week9</c:v>
                </c:pt>
                <c:pt idx="9">
                  <c:v>Week10</c:v>
                </c:pt>
                <c:pt idx="10">
                  <c:v>Week11</c:v>
                </c:pt>
                <c:pt idx="11">
                  <c:v>Week12</c:v>
                </c:pt>
                <c:pt idx="12">
                  <c:v>Week13</c:v>
                </c:pt>
                <c:pt idx="13">
                  <c:v>Week14</c:v>
                </c:pt>
                <c:pt idx="14">
                  <c:v>Week15</c:v>
                </c:pt>
              </c:strCache>
            </c:strRef>
          </c:cat>
          <c:val>
            <c:numRef>
              <c:f>Sheet1!$C$2:$C$16</c:f>
              <c:numCache>
                <c:formatCode>_(* #,##0_);_(* \(#,##0\);_(* "-"??_);_(@_)</c:formatCode>
                <c:ptCount val="15"/>
                <c:pt idx="0">
                  <c:v>111.1111111111112</c:v>
                </c:pt>
                <c:pt idx="1">
                  <c:v>305.55555555555571</c:v>
                </c:pt>
                <c:pt idx="2">
                  <c:v>555.55555555555588</c:v>
                </c:pt>
                <c:pt idx="3">
                  <c:v>555.55555555555588</c:v>
                </c:pt>
                <c:pt idx="4">
                  <c:v>441.66666666666703</c:v>
                </c:pt>
                <c:pt idx="5">
                  <c:v>293.05555555555571</c:v>
                </c:pt>
                <c:pt idx="6">
                  <c:v>168.75000000000011</c:v>
                </c:pt>
                <c:pt idx="7">
                  <c:v>84.374999999999986</c:v>
                </c:pt>
                <c:pt idx="8">
                  <c:v>42.187500000000028</c:v>
                </c:pt>
                <c:pt idx="9">
                  <c:v>21.093750000000011</c:v>
                </c:pt>
                <c:pt idx="10">
                  <c:v>10.546875000000011</c:v>
                </c:pt>
                <c:pt idx="11">
                  <c:v>5.2734375000000044</c:v>
                </c:pt>
                <c:pt idx="12">
                  <c:v>2.6367187500000022</c:v>
                </c:pt>
                <c:pt idx="13">
                  <c:v>1.3183593750000011</c:v>
                </c:pt>
                <c:pt idx="14">
                  <c:v>0.6591796875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62-D24C-B14B-E982971E3D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6190776"/>
        <c:axId val="-2126200344"/>
      </c:barChart>
      <c:catAx>
        <c:axId val="-212619077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126200344"/>
        <c:crosses val="autoZero"/>
        <c:auto val="1"/>
        <c:lblAlgn val="ctr"/>
        <c:lblOffset val="100"/>
        <c:noMultiLvlLbl val="0"/>
      </c:catAx>
      <c:valAx>
        <c:axId val="-2126200344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12619077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65B6B4-7DDA-4F17-B9F0-0F7062912F00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9DBECF5-416A-48B0-852C-A194832C3335}">
      <dgm:prSet/>
      <dgm:spPr/>
      <dgm:t>
        <a:bodyPr/>
        <a:lstStyle/>
        <a:p>
          <a:r>
            <a:rPr lang="en-US" b="1"/>
            <a:t>Li Zhe</a:t>
          </a:r>
          <a:endParaRPr lang="en-US"/>
        </a:p>
      </dgm:t>
    </dgm:pt>
    <dgm:pt modelId="{993A8F3D-50D7-4CF5-A82A-AB2E27A22293}" type="parTrans" cxnId="{7E6960A8-6E40-46AF-BE21-D04B28BDDD09}">
      <dgm:prSet/>
      <dgm:spPr/>
      <dgm:t>
        <a:bodyPr/>
        <a:lstStyle/>
        <a:p>
          <a:endParaRPr lang="en-US"/>
        </a:p>
      </dgm:t>
    </dgm:pt>
    <dgm:pt modelId="{11D41020-F376-47E1-99C2-39C13E39EE36}" type="sibTrans" cxnId="{7E6960A8-6E40-46AF-BE21-D04B28BDDD09}">
      <dgm:prSet/>
      <dgm:spPr/>
      <dgm:t>
        <a:bodyPr/>
        <a:lstStyle/>
        <a:p>
          <a:endParaRPr lang="en-US"/>
        </a:p>
      </dgm:t>
    </dgm:pt>
    <dgm:pt modelId="{7FF13C15-ACF9-4401-A381-0B333CDF8C91}">
      <dgm:prSet/>
      <dgm:spPr/>
      <dgm:t>
        <a:bodyPr/>
        <a:lstStyle/>
        <a:p>
          <a:r>
            <a:rPr lang="en-US" b="1"/>
            <a:t>She Miao</a:t>
          </a:r>
          <a:endParaRPr lang="en-US"/>
        </a:p>
      </dgm:t>
    </dgm:pt>
    <dgm:pt modelId="{629F724D-F64F-44E5-8DA2-392AE43133AF}" type="parTrans" cxnId="{AB6186F2-52B8-4806-B92E-41A6B5D054AF}">
      <dgm:prSet/>
      <dgm:spPr/>
      <dgm:t>
        <a:bodyPr/>
        <a:lstStyle/>
        <a:p>
          <a:endParaRPr lang="en-US"/>
        </a:p>
      </dgm:t>
    </dgm:pt>
    <dgm:pt modelId="{546C2B17-AF8B-4E40-816D-7E2B0C3B38CB}" type="sibTrans" cxnId="{AB6186F2-52B8-4806-B92E-41A6B5D054AF}">
      <dgm:prSet/>
      <dgm:spPr/>
      <dgm:t>
        <a:bodyPr/>
        <a:lstStyle/>
        <a:p>
          <a:endParaRPr lang="en-US"/>
        </a:p>
      </dgm:t>
    </dgm:pt>
    <dgm:pt modelId="{6A41A5BF-EAE7-4BE3-A442-BF2FD146879D}">
      <dgm:prSet/>
      <dgm:spPr/>
      <dgm:t>
        <a:bodyPr/>
        <a:lstStyle/>
        <a:p>
          <a:r>
            <a:rPr lang="en-US" b="1"/>
            <a:t>Pravin Mahajan Pratik</a:t>
          </a:r>
          <a:endParaRPr lang="en-US"/>
        </a:p>
      </dgm:t>
    </dgm:pt>
    <dgm:pt modelId="{36F747D1-B87D-48FE-A910-4408E8EBA154}" type="parTrans" cxnId="{06221176-D47F-4FF0-9799-1669C3C2C971}">
      <dgm:prSet/>
      <dgm:spPr/>
      <dgm:t>
        <a:bodyPr/>
        <a:lstStyle/>
        <a:p>
          <a:endParaRPr lang="en-US"/>
        </a:p>
      </dgm:t>
    </dgm:pt>
    <dgm:pt modelId="{1D136043-1D18-4117-BDEF-B3E2D1F66F1E}" type="sibTrans" cxnId="{06221176-D47F-4FF0-9799-1669C3C2C971}">
      <dgm:prSet/>
      <dgm:spPr/>
      <dgm:t>
        <a:bodyPr/>
        <a:lstStyle/>
        <a:p>
          <a:endParaRPr lang="en-US"/>
        </a:p>
      </dgm:t>
    </dgm:pt>
    <dgm:pt modelId="{B5929999-E084-4338-B0E4-24EAC3F77208}">
      <dgm:prSet/>
      <dgm:spPr/>
      <dgm:t>
        <a:bodyPr/>
        <a:lstStyle/>
        <a:p>
          <a:r>
            <a:rPr lang="en-US" b="1"/>
            <a:t>Ye Peixin</a:t>
          </a:r>
          <a:endParaRPr lang="en-US"/>
        </a:p>
      </dgm:t>
    </dgm:pt>
    <dgm:pt modelId="{21198817-76C5-48E5-A133-278F0A633204}" type="parTrans" cxnId="{5F71815F-175A-4E6C-9651-1B4B0690DC32}">
      <dgm:prSet/>
      <dgm:spPr/>
      <dgm:t>
        <a:bodyPr/>
        <a:lstStyle/>
        <a:p>
          <a:endParaRPr lang="en-US"/>
        </a:p>
      </dgm:t>
    </dgm:pt>
    <dgm:pt modelId="{BFCBB02E-ADDE-4D9B-AE12-4FE757555BEF}" type="sibTrans" cxnId="{5F71815F-175A-4E6C-9651-1B4B0690DC32}">
      <dgm:prSet/>
      <dgm:spPr/>
      <dgm:t>
        <a:bodyPr/>
        <a:lstStyle/>
        <a:p>
          <a:endParaRPr lang="en-US"/>
        </a:p>
      </dgm:t>
    </dgm:pt>
    <dgm:pt modelId="{6094D8D8-7E0E-864B-9120-649092B19404}" type="pres">
      <dgm:prSet presAssocID="{FF65B6B4-7DDA-4F17-B9F0-0F7062912F00}" presName="linear" presStyleCnt="0">
        <dgm:presLayoutVars>
          <dgm:dir/>
          <dgm:animLvl val="lvl"/>
          <dgm:resizeHandles val="exact"/>
        </dgm:presLayoutVars>
      </dgm:prSet>
      <dgm:spPr/>
    </dgm:pt>
    <dgm:pt modelId="{2F81E58E-079C-BD40-9D42-F8A3EF4CFEFF}" type="pres">
      <dgm:prSet presAssocID="{19DBECF5-416A-48B0-852C-A194832C3335}" presName="parentLin" presStyleCnt="0"/>
      <dgm:spPr/>
    </dgm:pt>
    <dgm:pt modelId="{62DD0AE8-5683-8B47-9E11-4985F91E1352}" type="pres">
      <dgm:prSet presAssocID="{19DBECF5-416A-48B0-852C-A194832C3335}" presName="parentLeftMargin" presStyleLbl="node1" presStyleIdx="0" presStyleCnt="4"/>
      <dgm:spPr/>
    </dgm:pt>
    <dgm:pt modelId="{3B4F5B3F-225A-7749-8D2E-0A97542C8795}" type="pres">
      <dgm:prSet presAssocID="{19DBECF5-416A-48B0-852C-A194832C333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8FA6CF8-F6B3-D341-A1CA-5E40A81DD942}" type="pres">
      <dgm:prSet presAssocID="{19DBECF5-416A-48B0-852C-A194832C3335}" presName="negativeSpace" presStyleCnt="0"/>
      <dgm:spPr/>
    </dgm:pt>
    <dgm:pt modelId="{F481B58E-9CB1-8445-B6A5-6F40D45F62DF}" type="pres">
      <dgm:prSet presAssocID="{19DBECF5-416A-48B0-852C-A194832C3335}" presName="childText" presStyleLbl="conFgAcc1" presStyleIdx="0" presStyleCnt="4">
        <dgm:presLayoutVars>
          <dgm:bulletEnabled val="1"/>
        </dgm:presLayoutVars>
      </dgm:prSet>
      <dgm:spPr/>
    </dgm:pt>
    <dgm:pt modelId="{2516AD8A-2E03-F640-8346-C5F853AB937C}" type="pres">
      <dgm:prSet presAssocID="{11D41020-F376-47E1-99C2-39C13E39EE36}" presName="spaceBetweenRectangles" presStyleCnt="0"/>
      <dgm:spPr/>
    </dgm:pt>
    <dgm:pt modelId="{40E2A9F5-02DE-A54C-99B2-1FDFF4B1D6F0}" type="pres">
      <dgm:prSet presAssocID="{7FF13C15-ACF9-4401-A381-0B333CDF8C91}" presName="parentLin" presStyleCnt="0"/>
      <dgm:spPr/>
    </dgm:pt>
    <dgm:pt modelId="{8134EE1C-934A-584D-A156-C9105582CA2A}" type="pres">
      <dgm:prSet presAssocID="{7FF13C15-ACF9-4401-A381-0B333CDF8C91}" presName="parentLeftMargin" presStyleLbl="node1" presStyleIdx="0" presStyleCnt="4"/>
      <dgm:spPr/>
    </dgm:pt>
    <dgm:pt modelId="{41D9E455-91FF-F748-AF61-57E471865124}" type="pres">
      <dgm:prSet presAssocID="{7FF13C15-ACF9-4401-A381-0B333CDF8C9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E3BD146-02F6-9541-AFB5-73B915899123}" type="pres">
      <dgm:prSet presAssocID="{7FF13C15-ACF9-4401-A381-0B333CDF8C91}" presName="negativeSpace" presStyleCnt="0"/>
      <dgm:spPr/>
    </dgm:pt>
    <dgm:pt modelId="{AA9C369D-87CC-FD43-B1F3-D9E1CF66B48E}" type="pres">
      <dgm:prSet presAssocID="{7FF13C15-ACF9-4401-A381-0B333CDF8C91}" presName="childText" presStyleLbl="conFgAcc1" presStyleIdx="1" presStyleCnt="4">
        <dgm:presLayoutVars>
          <dgm:bulletEnabled val="1"/>
        </dgm:presLayoutVars>
      </dgm:prSet>
      <dgm:spPr/>
    </dgm:pt>
    <dgm:pt modelId="{17BF1D1B-4613-0042-8CCB-CBD1A194B223}" type="pres">
      <dgm:prSet presAssocID="{546C2B17-AF8B-4E40-816D-7E2B0C3B38CB}" presName="spaceBetweenRectangles" presStyleCnt="0"/>
      <dgm:spPr/>
    </dgm:pt>
    <dgm:pt modelId="{684B918C-02E5-CE4A-9605-94F1C6DF8D8A}" type="pres">
      <dgm:prSet presAssocID="{6A41A5BF-EAE7-4BE3-A442-BF2FD146879D}" presName="parentLin" presStyleCnt="0"/>
      <dgm:spPr/>
    </dgm:pt>
    <dgm:pt modelId="{E83BC506-CDF7-FD42-A72D-5F2536C83596}" type="pres">
      <dgm:prSet presAssocID="{6A41A5BF-EAE7-4BE3-A442-BF2FD146879D}" presName="parentLeftMargin" presStyleLbl="node1" presStyleIdx="1" presStyleCnt="4"/>
      <dgm:spPr/>
    </dgm:pt>
    <dgm:pt modelId="{0E035ED3-3E82-7B4D-B57E-800136088956}" type="pres">
      <dgm:prSet presAssocID="{6A41A5BF-EAE7-4BE3-A442-BF2FD146879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F40D58E-E0B8-0147-9664-121C24F2B7D7}" type="pres">
      <dgm:prSet presAssocID="{6A41A5BF-EAE7-4BE3-A442-BF2FD146879D}" presName="negativeSpace" presStyleCnt="0"/>
      <dgm:spPr/>
    </dgm:pt>
    <dgm:pt modelId="{EDBC07BF-95B6-204B-B9EE-6BB133841B15}" type="pres">
      <dgm:prSet presAssocID="{6A41A5BF-EAE7-4BE3-A442-BF2FD146879D}" presName="childText" presStyleLbl="conFgAcc1" presStyleIdx="2" presStyleCnt="4">
        <dgm:presLayoutVars>
          <dgm:bulletEnabled val="1"/>
        </dgm:presLayoutVars>
      </dgm:prSet>
      <dgm:spPr/>
    </dgm:pt>
    <dgm:pt modelId="{1CBC73EB-291C-4348-A371-0A8CF0899891}" type="pres">
      <dgm:prSet presAssocID="{1D136043-1D18-4117-BDEF-B3E2D1F66F1E}" presName="spaceBetweenRectangles" presStyleCnt="0"/>
      <dgm:spPr/>
    </dgm:pt>
    <dgm:pt modelId="{AA042640-B696-234D-8C72-36A6C8DECAD2}" type="pres">
      <dgm:prSet presAssocID="{B5929999-E084-4338-B0E4-24EAC3F77208}" presName="parentLin" presStyleCnt="0"/>
      <dgm:spPr/>
    </dgm:pt>
    <dgm:pt modelId="{E1A92827-83A2-1A49-9F05-6FFFC2D5581D}" type="pres">
      <dgm:prSet presAssocID="{B5929999-E084-4338-B0E4-24EAC3F77208}" presName="parentLeftMargin" presStyleLbl="node1" presStyleIdx="2" presStyleCnt="4"/>
      <dgm:spPr/>
    </dgm:pt>
    <dgm:pt modelId="{D08F2CA4-41DD-B24E-9E25-D95665F9F2DC}" type="pres">
      <dgm:prSet presAssocID="{B5929999-E084-4338-B0E4-24EAC3F7720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BFBEA0E-8F9E-9A4F-87CC-238C3E77DCF7}" type="pres">
      <dgm:prSet presAssocID="{B5929999-E084-4338-B0E4-24EAC3F77208}" presName="negativeSpace" presStyleCnt="0"/>
      <dgm:spPr/>
    </dgm:pt>
    <dgm:pt modelId="{807A48A3-DA2B-6143-ABC9-026B840D4CAC}" type="pres">
      <dgm:prSet presAssocID="{B5929999-E084-4338-B0E4-24EAC3F7720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7976126-FE4B-EE49-8A36-6DD1FC2BAAED}" type="presOf" srcId="{19DBECF5-416A-48B0-852C-A194832C3335}" destId="{3B4F5B3F-225A-7749-8D2E-0A97542C8795}" srcOrd="1" destOrd="0" presId="urn:microsoft.com/office/officeart/2005/8/layout/list1"/>
    <dgm:cxn modelId="{EFC11F2A-EA4D-DF48-8726-E6756D6D08ED}" type="presOf" srcId="{19DBECF5-416A-48B0-852C-A194832C3335}" destId="{62DD0AE8-5683-8B47-9E11-4985F91E1352}" srcOrd="0" destOrd="0" presId="urn:microsoft.com/office/officeart/2005/8/layout/list1"/>
    <dgm:cxn modelId="{EE24234E-F54E-FC4B-BB7C-BDDAA2047A27}" type="presOf" srcId="{B5929999-E084-4338-B0E4-24EAC3F77208}" destId="{D08F2CA4-41DD-B24E-9E25-D95665F9F2DC}" srcOrd="1" destOrd="0" presId="urn:microsoft.com/office/officeart/2005/8/layout/list1"/>
    <dgm:cxn modelId="{422DDB50-DBD8-804A-A812-E842367870F7}" type="presOf" srcId="{7FF13C15-ACF9-4401-A381-0B333CDF8C91}" destId="{41D9E455-91FF-F748-AF61-57E471865124}" srcOrd="1" destOrd="0" presId="urn:microsoft.com/office/officeart/2005/8/layout/list1"/>
    <dgm:cxn modelId="{AEE49257-8936-3045-9D5A-9413A5F73B7A}" type="presOf" srcId="{6A41A5BF-EAE7-4BE3-A442-BF2FD146879D}" destId="{0E035ED3-3E82-7B4D-B57E-800136088956}" srcOrd="1" destOrd="0" presId="urn:microsoft.com/office/officeart/2005/8/layout/list1"/>
    <dgm:cxn modelId="{5F71815F-175A-4E6C-9651-1B4B0690DC32}" srcId="{FF65B6B4-7DDA-4F17-B9F0-0F7062912F00}" destId="{B5929999-E084-4338-B0E4-24EAC3F77208}" srcOrd="3" destOrd="0" parTransId="{21198817-76C5-48E5-A133-278F0A633204}" sibTransId="{BFCBB02E-ADDE-4D9B-AE12-4FE757555BEF}"/>
    <dgm:cxn modelId="{06221176-D47F-4FF0-9799-1669C3C2C971}" srcId="{FF65B6B4-7DDA-4F17-B9F0-0F7062912F00}" destId="{6A41A5BF-EAE7-4BE3-A442-BF2FD146879D}" srcOrd="2" destOrd="0" parTransId="{36F747D1-B87D-48FE-A910-4408E8EBA154}" sibTransId="{1D136043-1D18-4117-BDEF-B3E2D1F66F1E}"/>
    <dgm:cxn modelId="{3F2AAE9E-1382-5F41-9133-CCE68383713B}" type="presOf" srcId="{6A41A5BF-EAE7-4BE3-A442-BF2FD146879D}" destId="{E83BC506-CDF7-FD42-A72D-5F2536C83596}" srcOrd="0" destOrd="0" presId="urn:microsoft.com/office/officeart/2005/8/layout/list1"/>
    <dgm:cxn modelId="{7468DDA0-7F13-984B-B336-379CAA2AEA2A}" type="presOf" srcId="{7FF13C15-ACF9-4401-A381-0B333CDF8C91}" destId="{8134EE1C-934A-584D-A156-C9105582CA2A}" srcOrd="0" destOrd="0" presId="urn:microsoft.com/office/officeart/2005/8/layout/list1"/>
    <dgm:cxn modelId="{7E6960A8-6E40-46AF-BE21-D04B28BDDD09}" srcId="{FF65B6B4-7DDA-4F17-B9F0-0F7062912F00}" destId="{19DBECF5-416A-48B0-852C-A194832C3335}" srcOrd="0" destOrd="0" parTransId="{993A8F3D-50D7-4CF5-A82A-AB2E27A22293}" sibTransId="{11D41020-F376-47E1-99C2-39C13E39EE36}"/>
    <dgm:cxn modelId="{62B2D8D3-9A44-4A47-8560-9CFFB4E43651}" type="presOf" srcId="{FF65B6B4-7DDA-4F17-B9F0-0F7062912F00}" destId="{6094D8D8-7E0E-864B-9120-649092B19404}" srcOrd="0" destOrd="0" presId="urn:microsoft.com/office/officeart/2005/8/layout/list1"/>
    <dgm:cxn modelId="{AB6186F2-52B8-4806-B92E-41A6B5D054AF}" srcId="{FF65B6B4-7DDA-4F17-B9F0-0F7062912F00}" destId="{7FF13C15-ACF9-4401-A381-0B333CDF8C91}" srcOrd="1" destOrd="0" parTransId="{629F724D-F64F-44E5-8DA2-392AE43133AF}" sibTransId="{546C2B17-AF8B-4E40-816D-7E2B0C3B38CB}"/>
    <dgm:cxn modelId="{516EF6FC-67DD-1946-BBAB-FDF696682E5E}" type="presOf" srcId="{B5929999-E084-4338-B0E4-24EAC3F77208}" destId="{E1A92827-83A2-1A49-9F05-6FFFC2D5581D}" srcOrd="0" destOrd="0" presId="urn:microsoft.com/office/officeart/2005/8/layout/list1"/>
    <dgm:cxn modelId="{097AE7FD-ADA0-1B48-8C4E-A748FB0E893A}" type="presParOf" srcId="{6094D8D8-7E0E-864B-9120-649092B19404}" destId="{2F81E58E-079C-BD40-9D42-F8A3EF4CFEFF}" srcOrd="0" destOrd="0" presId="urn:microsoft.com/office/officeart/2005/8/layout/list1"/>
    <dgm:cxn modelId="{2D8B0371-ADE2-5A44-BF77-13A2CA83C1BC}" type="presParOf" srcId="{2F81E58E-079C-BD40-9D42-F8A3EF4CFEFF}" destId="{62DD0AE8-5683-8B47-9E11-4985F91E1352}" srcOrd="0" destOrd="0" presId="urn:microsoft.com/office/officeart/2005/8/layout/list1"/>
    <dgm:cxn modelId="{6EFFAEC8-09F0-B940-8AF8-882BFBA4AA56}" type="presParOf" srcId="{2F81E58E-079C-BD40-9D42-F8A3EF4CFEFF}" destId="{3B4F5B3F-225A-7749-8D2E-0A97542C8795}" srcOrd="1" destOrd="0" presId="urn:microsoft.com/office/officeart/2005/8/layout/list1"/>
    <dgm:cxn modelId="{CE4B87F5-7984-EE4F-B37E-2EFA21E84274}" type="presParOf" srcId="{6094D8D8-7E0E-864B-9120-649092B19404}" destId="{F8FA6CF8-F6B3-D341-A1CA-5E40A81DD942}" srcOrd="1" destOrd="0" presId="urn:microsoft.com/office/officeart/2005/8/layout/list1"/>
    <dgm:cxn modelId="{C22695DA-5D9D-D843-8E9F-C035CE32D5DB}" type="presParOf" srcId="{6094D8D8-7E0E-864B-9120-649092B19404}" destId="{F481B58E-9CB1-8445-B6A5-6F40D45F62DF}" srcOrd="2" destOrd="0" presId="urn:microsoft.com/office/officeart/2005/8/layout/list1"/>
    <dgm:cxn modelId="{5C92ADB9-26F7-FA4B-8B94-5376B370C123}" type="presParOf" srcId="{6094D8D8-7E0E-864B-9120-649092B19404}" destId="{2516AD8A-2E03-F640-8346-C5F853AB937C}" srcOrd="3" destOrd="0" presId="urn:microsoft.com/office/officeart/2005/8/layout/list1"/>
    <dgm:cxn modelId="{EE1E54FA-27FE-6341-87EA-4C40B2B11ED5}" type="presParOf" srcId="{6094D8D8-7E0E-864B-9120-649092B19404}" destId="{40E2A9F5-02DE-A54C-99B2-1FDFF4B1D6F0}" srcOrd="4" destOrd="0" presId="urn:microsoft.com/office/officeart/2005/8/layout/list1"/>
    <dgm:cxn modelId="{51EF3372-FDC4-C74D-ADFF-F9AD6398ACFB}" type="presParOf" srcId="{40E2A9F5-02DE-A54C-99B2-1FDFF4B1D6F0}" destId="{8134EE1C-934A-584D-A156-C9105582CA2A}" srcOrd="0" destOrd="0" presId="urn:microsoft.com/office/officeart/2005/8/layout/list1"/>
    <dgm:cxn modelId="{21344814-DAFE-5247-8D06-27684CFF071A}" type="presParOf" srcId="{40E2A9F5-02DE-A54C-99B2-1FDFF4B1D6F0}" destId="{41D9E455-91FF-F748-AF61-57E471865124}" srcOrd="1" destOrd="0" presId="urn:microsoft.com/office/officeart/2005/8/layout/list1"/>
    <dgm:cxn modelId="{9DB0CB27-7CDB-7945-B654-D8E8724636DA}" type="presParOf" srcId="{6094D8D8-7E0E-864B-9120-649092B19404}" destId="{7E3BD146-02F6-9541-AFB5-73B915899123}" srcOrd="5" destOrd="0" presId="urn:microsoft.com/office/officeart/2005/8/layout/list1"/>
    <dgm:cxn modelId="{675A6219-8071-7E43-961A-2B354B502F44}" type="presParOf" srcId="{6094D8D8-7E0E-864B-9120-649092B19404}" destId="{AA9C369D-87CC-FD43-B1F3-D9E1CF66B48E}" srcOrd="6" destOrd="0" presId="urn:microsoft.com/office/officeart/2005/8/layout/list1"/>
    <dgm:cxn modelId="{164058A8-B193-6B46-94C4-DE9360842EA7}" type="presParOf" srcId="{6094D8D8-7E0E-864B-9120-649092B19404}" destId="{17BF1D1B-4613-0042-8CCB-CBD1A194B223}" srcOrd="7" destOrd="0" presId="urn:microsoft.com/office/officeart/2005/8/layout/list1"/>
    <dgm:cxn modelId="{041929A7-2069-0B46-AFBF-04308D84C13A}" type="presParOf" srcId="{6094D8D8-7E0E-864B-9120-649092B19404}" destId="{684B918C-02E5-CE4A-9605-94F1C6DF8D8A}" srcOrd="8" destOrd="0" presId="urn:microsoft.com/office/officeart/2005/8/layout/list1"/>
    <dgm:cxn modelId="{D9C3CB73-50A6-BC4D-8FFD-5A19FF156B03}" type="presParOf" srcId="{684B918C-02E5-CE4A-9605-94F1C6DF8D8A}" destId="{E83BC506-CDF7-FD42-A72D-5F2536C83596}" srcOrd="0" destOrd="0" presId="urn:microsoft.com/office/officeart/2005/8/layout/list1"/>
    <dgm:cxn modelId="{9E2D9C0F-5711-A64E-AE2C-45B43596674D}" type="presParOf" srcId="{684B918C-02E5-CE4A-9605-94F1C6DF8D8A}" destId="{0E035ED3-3E82-7B4D-B57E-800136088956}" srcOrd="1" destOrd="0" presId="urn:microsoft.com/office/officeart/2005/8/layout/list1"/>
    <dgm:cxn modelId="{5A472497-A85F-6942-88D1-890F6942A6A9}" type="presParOf" srcId="{6094D8D8-7E0E-864B-9120-649092B19404}" destId="{1F40D58E-E0B8-0147-9664-121C24F2B7D7}" srcOrd="9" destOrd="0" presId="urn:microsoft.com/office/officeart/2005/8/layout/list1"/>
    <dgm:cxn modelId="{5899E197-FAE6-0641-8393-6CC1946904DE}" type="presParOf" srcId="{6094D8D8-7E0E-864B-9120-649092B19404}" destId="{EDBC07BF-95B6-204B-B9EE-6BB133841B15}" srcOrd="10" destOrd="0" presId="urn:microsoft.com/office/officeart/2005/8/layout/list1"/>
    <dgm:cxn modelId="{C962223D-15C0-F745-9C3E-66210E2435C6}" type="presParOf" srcId="{6094D8D8-7E0E-864B-9120-649092B19404}" destId="{1CBC73EB-291C-4348-A371-0A8CF0899891}" srcOrd="11" destOrd="0" presId="urn:microsoft.com/office/officeart/2005/8/layout/list1"/>
    <dgm:cxn modelId="{1DD48DBB-F4BC-E54C-84CE-0C1F32DD7D9A}" type="presParOf" srcId="{6094D8D8-7E0E-864B-9120-649092B19404}" destId="{AA042640-B696-234D-8C72-36A6C8DECAD2}" srcOrd="12" destOrd="0" presId="urn:microsoft.com/office/officeart/2005/8/layout/list1"/>
    <dgm:cxn modelId="{CB1CAB58-90B9-324E-A133-708801BBC8DE}" type="presParOf" srcId="{AA042640-B696-234D-8C72-36A6C8DECAD2}" destId="{E1A92827-83A2-1A49-9F05-6FFFC2D5581D}" srcOrd="0" destOrd="0" presId="urn:microsoft.com/office/officeart/2005/8/layout/list1"/>
    <dgm:cxn modelId="{F6CA51FE-D3C4-BD42-B63D-E2362AEFBED2}" type="presParOf" srcId="{AA042640-B696-234D-8C72-36A6C8DECAD2}" destId="{D08F2CA4-41DD-B24E-9E25-D95665F9F2DC}" srcOrd="1" destOrd="0" presId="urn:microsoft.com/office/officeart/2005/8/layout/list1"/>
    <dgm:cxn modelId="{5CC57F85-3E3E-1C4A-9D8F-8496DD49EC40}" type="presParOf" srcId="{6094D8D8-7E0E-864B-9120-649092B19404}" destId="{3BFBEA0E-8F9E-9A4F-87CC-238C3E77DCF7}" srcOrd="13" destOrd="0" presId="urn:microsoft.com/office/officeart/2005/8/layout/list1"/>
    <dgm:cxn modelId="{B3B114D8-1D56-5A49-A4B6-4F4B24497BDA}" type="presParOf" srcId="{6094D8D8-7E0E-864B-9120-649092B19404}" destId="{807A48A3-DA2B-6143-ABC9-026B840D4CA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DBB369-98BF-4395-B8A5-48466E5ED153}" type="doc">
      <dgm:prSet loTypeId="urn:microsoft.com/office/officeart/2005/8/layout/balance1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87BE360-BCFF-414D-A3B8-6850843F9997}">
      <dgm:prSet phldrT="[Text]" custT="1"/>
      <dgm:spPr>
        <a:solidFill>
          <a:schemeClr val="accent1">
            <a:lumMod val="40000"/>
            <a:lumOff val="60000"/>
          </a:schemeClr>
        </a:solidFill>
        <a:ln w="28575">
          <a:noFill/>
        </a:ln>
      </dgm:spPr>
      <dgm:t>
        <a:bodyPr/>
        <a:lstStyle/>
        <a:p>
          <a:r>
            <a:rPr lang="en-US" sz="1600" b="1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rPr>
            <a:t>t-Stat</a:t>
          </a:r>
        </a:p>
      </dgm:t>
    </dgm:pt>
    <dgm:pt modelId="{3A45F5D2-DBB4-47E2-9D1A-AFE877D3C9A0}" type="parTrans" cxnId="{79166D75-6813-43C6-B731-C1C3044043D5}">
      <dgm:prSet/>
      <dgm:spPr/>
      <dgm:t>
        <a:bodyPr/>
        <a:lstStyle/>
        <a:p>
          <a:endParaRPr lang="en-US"/>
        </a:p>
      </dgm:t>
    </dgm:pt>
    <dgm:pt modelId="{87766DA8-B08D-4F8E-A80E-77AF9EE1F796}" type="sibTrans" cxnId="{79166D75-6813-43C6-B731-C1C3044043D5}">
      <dgm:prSet/>
      <dgm:spPr/>
      <dgm:t>
        <a:bodyPr/>
        <a:lstStyle/>
        <a:p>
          <a:endParaRPr lang="en-US"/>
        </a:p>
      </dgm:t>
    </dgm:pt>
    <dgm:pt modelId="{1C1B8EF5-F3FE-4ABB-A228-F7CA44CEEDB8}">
      <dgm:prSet phldrT="[Text]" custT="1"/>
      <dgm:spPr>
        <a:solidFill>
          <a:schemeClr val="accent1">
            <a:lumMod val="40000"/>
            <a:lumOff val="60000"/>
          </a:schemeClr>
        </a:solidFill>
        <a:ln w="28575">
          <a:noFill/>
        </a:ln>
      </dgm:spPr>
      <dgm:t>
        <a:bodyPr/>
        <a:lstStyle/>
        <a:p>
          <a:r>
            <a:rPr lang="en-US" sz="1600" b="1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rPr>
            <a:t>MAPE</a:t>
          </a:r>
        </a:p>
      </dgm:t>
    </dgm:pt>
    <dgm:pt modelId="{4B5DDBBB-C706-44A6-8361-9AA78EBFC20B}" type="parTrans" cxnId="{0E73C5A6-B15E-47CF-BFB6-9C53C8CCDD06}">
      <dgm:prSet/>
      <dgm:spPr/>
      <dgm:t>
        <a:bodyPr/>
        <a:lstStyle/>
        <a:p>
          <a:endParaRPr lang="en-US"/>
        </a:p>
      </dgm:t>
    </dgm:pt>
    <dgm:pt modelId="{8B16233C-9D43-4067-8FD8-387007ABE022}" type="sibTrans" cxnId="{0E73C5A6-B15E-47CF-BFB6-9C53C8CCDD06}">
      <dgm:prSet/>
      <dgm:spPr/>
      <dgm:t>
        <a:bodyPr/>
        <a:lstStyle/>
        <a:p>
          <a:endParaRPr lang="en-US"/>
        </a:p>
      </dgm:t>
    </dgm:pt>
    <dgm:pt modelId="{D8DFA2F8-694A-42EA-9DD9-BB442C8BC4E1}">
      <dgm:prSet phldrT="[Text]" custT="1"/>
      <dgm:spPr>
        <a:solidFill>
          <a:schemeClr val="accent3">
            <a:lumMod val="40000"/>
            <a:lumOff val="60000"/>
          </a:schemeClr>
        </a:solidFill>
        <a:ln w="28575">
          <a:noFill/>
        </a:ln>
      </dgm:spPr>
      <dgm:t>
        <a:bodyPr/>
        <a:lstStyle/>
        <a:p>
          <a:r>
            <a:rPr lang="en-US" sz="1600" b="1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rPr>
            <a:t>Prior Knowledge</a:t>
          </a:r>
        </a:p>
      </dgm:t>
    </dgm:pt>
    <dgm:pt modelId="{0BFA56D4-BCB2-4F90-A657-AD588C0EBBCE}" type="parTrans" cxnId="{6AB737BB-982C-454E-AAD2-21F202948DD3}">
      <dgm:prSet/>
      <dgm:spPr/>
      <dgm:t>
        <a:bodyPr/>
        <a:lstStyle/>
        <a:p>
          <a:endParaRPr lang="en-US"/>
        </a:p>
      </dgm:t>
    </dgm:pt>
    <dgm:pt modelId="{DDAC7BB6-8E60-4A0A-B721-CA67EB5533D3}" type="sibTrans" cxnId="{6AB737BB-982C-454E-AAD2-21F202948DD3}">
      <dgm:prSet/>
      <dgm:spPr/>
      <dgm:t>
        <a:bodyPr/>
        <a:lstStyle/>
        <a:p>
          <a:endParaRPr lang="en-US"/>
        </a:p>
      </dgm:t>
    </dgm:pt>
    <dgm:pt modelId="{F8AE4866-D363-4BEF-83F0-A40258B7BBF5}">
      <dgm:prSet phldrT="[Text]" custT="1"/>
      <dgm:spPr>
        <a:solidFill>
          <a:schemeClr val="accent3">
            <a:lumMod val="40000"/>
            <a:lumOff val="60000"/>
          </a:schemeClr>
        </a:solidFill>
        <a:ln w="28575">
          <a:noFill/>
        </a:ln>
      </dgm:spPr>
      <dgm:t>
        <a:bodyPr/>
        <a:lstStyle/>
        <a:p>
          <a:r>
            <a:rPr lang="en-US" sz="1600" b="1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rPr>
            <a:t>Coefficient Sign</a:t>
          </a:r>
        </a:p>
      </dgm:t>
    </dgm:pt>
    <dgm:pt modelId="{4AC743FA-AD87-4D62-9DD7-E987249BA537}" type="parTrans" cxnId="{3CD99BFB-3A13-41D9-888F-E2305000284E}">
      <dgm:prSet/>
      <dgm:spPr/>
      <dgm:t>
        <a:bodyPr/>
        <a:lstStyle/>
        <a:p>
          <a:endParaRPr lang="en-US"/>
        </a:p>
      </dgm:t>
    </dgm:pt>
    <dgm:pt modelId="{198055D7-6655-4784-9C3A-221DD5488557}" type="sibTrans" cxnId="{3CD99BFB-3A13-41D9-888F-E2305000284E}">
      <dgm:prSet/>
      <dgm:spPr/>
      <dgm:t>
        <a:bodyPr/>
        <a:lstStyle/>
        <a:p>
          <a:endParaRPr lang="en-US"/>
        </a:p>
      </dgm:t>
    </dgm:pt>
    <dgm:pt modelId="{E8D5A66F-385B-4CB0-8040-C629A01C7F26}">
      <dgm:prSet phldrT="[Text]" custT="1"/>
      <dgm:spPr>
        <a:solidFill>
          <a:schemeClr val="tx2">
            <a:alpha val="90000"/>
          </a:schemeClr>
        </a:solidFill>
        <a:ln>
          <a:noFill/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Stats</a:t>
          </a:r>
        </a:p>
      </dgm:t>
    </dgm:pt>
    <dgm:pt modelId="{60C0126D-E973-44F4-BF2C-6D3EAF4E2FEB}" type="sibTrans" cxnId="{A50376E7-46BF-42F5-8B9C-2407DC3C0F33}">
      <dgm:prSet/>
      <dgm:spPr/>
      <dgm:t>
        <a:bodyPr/>
        <a:lstStyle/>
        <a:p>
          <a:endParaRPr lang="en-US"/>
        </a:p>
      </dgm:t>
    </dgm:pt>
    <dgm:pt modelId="{A4281380-7A50-44D5-8F10-C4E16DE84E7C}" type="parTrans" cxnId="{A50376E7-46BF-42F5-8B9C-2407DC3C0F33}">
      <dgm:prSet/>
      <dgm:spPr/>
      <dgm:t>
        <a:bodyPr/>
        <a:lstStyle/>
        <a:p>
          <a:endParaRPr lang="en-US"/>
        </a:p>
      </dgm:t>
    </dgm:pt>
    <dgm:pt modelId="{BB612BAE-698C-40D3-88C0-214811DBA350}">
      <dgm:prSet phldrT="[Text]" custT="1"/>
      <dgm:spPr>
        <a:solidFill>
          <a:schemeClr val="tx2">
            <a:alpha val="90000"/>
          </a:schemeClr>
        </a:solidFill>
        <a:ln>
          <a:noFill/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Sensibility</a:t>
          </a:r>
        </a:p>
      </dgm:t>
    </dgm:pt>
    <dgm:pt modelId="{8AB3BE05-9F73-4F7F-8707-302941C79241}" type="sibTrans" cxnId="{B4A74FC6-9F38-4FE6-8B0B-1D040068AD1F}">
      <dgm:prSet/>
      <dgm:spPr/>
      <dgm:t>
        <a:bodyPr/>
        <a:lstStyle/>
        <a:p>
          <a:endParaRPr lang="en-US"/>
        </a:p>
      </dgm:t>
    </dgm:pt>
    <dgm:pt modelId="{E27B2E56-1D1A-45D4-8B8C-90C7E71D1D35}" type="parTrans" cxnId="{B4A74FC6-9F38-4FE6-8B0B-1D040068AD1F}">
      <dgm:prSet/>
      <dgm:spPr/>
      <dgm:t>
        <a:bodyPr/>
        <a:lstStyle/>
        <a:p>
          <a:endParaRPr lang="en-US"/>
        </a:p>
      </dgm:t>
    </dgm:pt>
    <dgm:pt modelId="{C70C7A4F-3A95-425C-8488-203DFD22B957}" type="pres">
      <dgm:prSet presAssocID="{9CDBB369-98BF-4395-B8A5-48466E5ED153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A30F8077-8428-4F5A-B4AB-AE78FF1B2E6F}" type="pres">
      <dgm:prSet presAssocID="{9CDBB369-98BF-4395-B8A5-48466E5ED153}" presName="dummyMaxCanvas" presStyleCnt="0"/>
      <dgm:spPr/>
    </dgm:pt>
    <dgm:pt modelId="{74E26B87-5052-4F3C-A0B2-1C51A1F05C90}" type="pres">
      <dgm:prSet presAssocID="{9CDBB369-98BF-4395-B8A5-48466E5ED153}" presName="parentComposite" presStyleCnt="0"/>
      <dgm:spPr/>
    </dgm:pt>
    <dgm:pt modelId="{062C1BF9-2B62-4F42-85B7-8FF8EB0166B1}" type="pres">
      <dgm:prSet presAssocID="{9CDBB369-98BF-4395-B8A5-48466E5ED153}" presName="parent1" presStyleLbl="alignAccFollowNode1" presStyleIdx="0" presStyleCnt="4" custScaleY="71830">
        <dgm:presLayoutVars>
          <dgm:chMax val="4"/>
        </dgm:presLayoutVars>
      </dgm:prSet>
      <dgm:spPr/>
    </dgm:pt>
    <dgm:pt modelId="{8BBA0174-8B1B-435E-B55A-EE26A20A7720}" type="pres">
      <dgm:prSet presAssocID="{9CDBB369-98BF-4395-B8A5-48466E5ED153}" presName="parent2" presStyleLbl="alignAccFollowNode1" presStyleIdx="1" presStyleCnt="4" custScaleY="71830">
        <dgm:presLayoutVars>
          <dgm:chMax val="4"/>
        </dgm:presLayoutVars>
      </dgm:prSet>
      <dgm:spPr/>
    </dgm:pt>
    <dgm:pt modelId="{F2DA1644-31BD-46EF-8E55-095A073534BF}" type="pres">
      <dgm:prSet presAssocID="{9CDBB369-98BF-4395-B8A5-48466E5ED153}" presName="childrenComposite" presStyleCnt="0"/>
      <dgm:spPr/>
    </dgm:pt>
    <dgm:pt modelId="{109FB68C-3728-435E-87CD-CF71407DE113}" type="pres">
      <dgm:prSet presAssocID="{9CDBB369-98BF-4395-B8A5-48466E5ED153}" presName="dummyMaxCanvas_ChildArea" presStyleCnt="0"/>
      <dgm:spPr/>
    </dgm:pt>
    <dgm:pt modelId="{E4D5EB36-9D80-458D-8E85-455B8650B918}" type="pres">
      <dgm:prSet presAssocID="{9CDBB369-98BF-4395-B8A5-48466E5ED153}" presName="fulcrum" presStyleLbl="alignAccFollowNode1" presStyleIdx="2" presStyleCnt="4" custLinFactNeighborY="0"/>
      <dgm:spPr>
        <a:solidFill>
          <a:schemeClr val="tx2">
            <a:alpha val="90000"/>
          </a:schemeClr>
        </a:solidFill>
        <a:ln>
          <a:noFill/>
        </a:ln>
      </dgm:spPr>
    </dgm:pt>
    <dgm:pt modelId="{76E888A2-0D72-484E-9026-01CFA6C78C6D}" type="pres">
      <dgm:prSet presAssocID="{9CDBB369-98BF-4395-B8A5-48466E5ED153}" presName="balance_22" presStyleLbl="alignAccFollowNode1" presStyleIdx="3" presStyleCnt="4" custLinFactNeighborY="0">
        <dgm:presLayoutVars>
          <dgm:bulletEnabled val="1"/>
        </dgm:presLayoutVars>
      </dgm:prSet>
      <dgm:spPr>
        <a:solidFill>
          <a:schemeClr val="tx2">
            <a:alpha val="90000"/>
          </a:schemeClr>
        </a:solidFill>
        <a:ln>
          <a:noFill/>
        </a:ln>
      </dgm:spPr>
    </dgm:pt>
    <dgm:pt modelId="{43C286D7-61F9-4E4C-8C70-B05A99104EA9}" type="pres">
      <dgm:prSet presAssocID="{9CDBB369-98BF-4395-B8A5-48466E5ED153}" presName="right_22_1" presStyleLbl="node1" presStyleIdx="0" presStyleCnt="4">
        <dgm:presLayoutVars>
          <dgm:bulletEnabled val="1"/>
        </dgm:presLayoutVars>
      </dgm:prSet>
      <dgm:spPr/>
    </dgm:pt>
    <dgm:pt modelId="{2F1027CB-3A2E-4DD8-9597-37B928ABCC78}" type="pres">
      <dgm:prSet presAssocID="{9CDBB369-98BF-4395-B8A5-48466E5ED153}" presName="right_22_2" presStyleLbl="node1" presStyleIdx="1" presStyleCnt="4">
        <dgm:presLayoutVars>
          <dgm:bulletEnabled val="1"/>
        </dgm:presLayoutVars>
      </dgm:prSet>
      <dgm:spPr/>
    </dgm:pt>
    <dgm:pt modelId="{4A5EA663-38AE-4206-B47D-8D7F03989B73}" type="pres">
      <dgm:prSet presAssocID="{9CDBB369-98BF-4395-B8A5-48466E5ED153}" presName="left_22_1" presStyleLbl="node1" presStyleIdx="2" presStyleCnt="4">
        <dgm:presLayoutVars>
          <dgm:bulletEnabled val="1"/>
        </dgm:presLayoutVars>
      </dgm:prSet>
      <dgm:spPr/>
    </dgm:pt>
    <dgm:pt modelId="{74B1EBC9-2FFE-467F-B017-67664C5AFDB3}" type="pres">
      <dgm:prSet presAssocID="{9CDBB369-98BF-4395-B8A5-48466E5ED153}" presName="left_22_2" presStyleLbl="node1" presStyleIdx="3" presStyleCnt="4">
        <dgm:presLayoutVars>
          <dgm:bulletEnabled val="1"/>
        </dgm:presLayoutVars>
      </dgm:prSet>
      <dgm:spPr/>
    </dgm:pt>
  </dgm:ptLst>
  <dgm:cxnLst>
    <dgm:cxn modelId="{F2E16911-9A6A-AE48-BEC8-1149EB63B9E3}" type="presOf" srcId="{D8DFA2F8-694A-42EA-9DD9-BB442C8BC4E1}" destId="{43C286D7-61F9-4E4C-8C70-B05A99104EA9}" srcOrd="0" destOrd="0" presId="urn:microsoft.com/office/officeart/2005/8/layout/balance1"/>
    <dgm:cxn modelId="{759DA02E-3359-7B4E-92C5-3233A79BEECE}" type="presOf" srcId="{9CDBB369-98BF-4395-B8A5-48466E5ED153}" destId="{C70C7A4F-3A95-425C-8488-203DFD22B957}" srcOrd="0" destOrd="0" presId="urn:microsoft.com/office/officeart/2005/8/layout/balance1"/>
    <dgm:cxn modelId="{79166D75-6813-43C6-B731-C1C3044043D5}" srcId="{E8D5A66F-385B-4CB0-8040-C629A01C7F26}" destId="{087BE360-BCFF-414D-A3B8-6850843F9997}" srcOrd="0" destOrd="0" parTransId="{3A45F5D2-DBB4-47E2-9D1A-AFE877D3C9A0}" sibTransId="{87766DA8-B08D-4F8E-A80E-77AF9EE1F796}"/>
    <dgm:cxn modelId="{62454297-90A3-4C40-9A24-376263268BD2}" type="presOf" srcId="{BB612BAE-698C-40D3-88C0-214811DBA350}" destId="{8BBA0174-8B1B-435E-B55A-EE26A20A7720}" srcOrd="0" destOrd="0" presId="urn:microsoft.com/office/officeart/2005/8/layout/balance1"/>
    <dgm:cxn modelId="{0E73C5A6-B15E-47CF-BFB6-9C53C8CCDD06}" srcId="{E8D5A66F-385B-4CB0-8040-C629A01C7F26}" destId="{1C1B8EF5-F3FE-4ABB-A228-F7CA44CEEDB8}" srcOrd="1" destOrd="0" parTransId="{4B5DDBBB-C706-44A6-8361-9AA78EBFC20B}" sibTransId="{8B16233C-9D43-4067-8FD8-387007ABE022}"/>
    <dgm:cxn modelId="{DE3EF0A6-70C0-A94E-B444-BCD245BB7E33}" type="presOf" srcId="{087BE360-BCFF-414D-A3B8-6850843F9997}" destId="{4A5EA663-38AE-4206-B47D-8D7F03989B73}" srcOrd="0" destOrd="0" presId="urn:microsoft.com/office/officeart/2005/8/layout/balance1"/>
    <dgm:cxn modelId="{6AB737BB-982C-454E-AAD2-21F202948DD3}" srcId="{BB612BAE-698C-40D3-88C0-214811DBA350}" destId="{D8DFA2F8-694A-42EA-9DD9-BB442C8BC4E1}" srcOrd="0" destOrd="0" parTransId="{0BFA56D4-BCB2-4F90-A657-AD588C0EBBCE}" sibTransId="{DDAC7BB6-8E60-4A0A-B721-CA67EB5533D3}"/>
    <dgm:cxn modelId="{BB351DC1-11E4-FE47-8E1A-ACA8C00DB0D8}" type="presOf" srcId="{F8AE4866-D363-4BEF-83F0-A40258B7BBF5}" destId="{2F1027CB-3A2E-4DD8-9597-37B928ABCC78}" srcOrd="0" destOrd="0" presId="urn:microsoft.com/office/officeart/2005/8/layout/balance1"/>
    <dgm:cxn modelId="{B4A74FC6-9F38-4FE6-8B0B-1D040068AD1F}" srcId="{9CDBB369-98BF-4395-B8A5-48466E5ED153}" destId="{BB612BAE-698C-40D3-88C0-214811DBA350}" srcOrd="1" destOrd="0" parTransId="{E27B2E56-1D1A-45D4-8B8C-90C7E71D1D35}" sibTransId="{8AB3BE05-9F73-4F7F-8707-302941C79241}"/>
    <dgm:cxn modelId="{E720F3D7-DF45-2D43-A0E1-C15A90C0BE0B}" type="presOf" srcId="{E8D5A66F-385B-4CB0-8040-C629A01C7F26}" destId="{062C1BF9-2B62-4F42-85B7-8FF8EB0166B1}" srcOrd="0" destOrd="0" presId="urn:microsoft.com/office/officeart/2005/8/layout/balance1"/>
    <dgm:cxn modelId="{2159A1DF-5B2C-4E4A-AA89-75EC8203DCD7}" type="presOf" srcId="{1C1B8EF5-F3FE-4ABB-A228-F7CA44CEEDB8}" destId="{74B1EBC9-2FFE-467F-B017-67664C5AFDB3}" srcOrd="0" destOrd="0" presId="urn:microsoft.com/office/officeart/2005/8/layout/balance1"/>
    <dgm:cxn modelId="{A50376E7-46BF-42F5-8B9C-2407DC3C0F33}" srcId="{9CDBB369-98BF-4395-B8A5-48466E5ED153}" destId="{E8D5A66F-385B-4CB0-8040-C629A01C7F26}" srcOrd="0" destOrd="0" parTransId="{A4281380-7A50-44D5-8F10-C4E16DE84E7C}" sibTransId="{60C0126D-E973-44F4-BF2C-6D3EAF4E2FEB}"/>
    <dgm:cxn modelId="{3CD99BFB-3A13-41D9-888F-E2305000284E}" srcId="{BB612BAE-698C-40D3-88C0-214811DBA350}" destId="{F8AE4866-D363-4BEF-83F0-A40258B7BBF5}" srcOrd="1" destOrd="0" parTransId="{4AC743FA-AD87-4D62-9DD7-E987249BA537}" sibTransId="{198055D7-6655-4784-9C3A-221DD5488557}"/>
    <dgm:cxn modelId="{A41B1498-14E1-0048-B77A-B20F1C3D30C9}" type="presParOf" srcId="{C70C7A4F-3A95-425C-8488-203DFD22B957}" destId="{A30F8077-8428-4F5A-B4AB-AE78FF1B2E6F}" srcOrd="0" destOrd="0" presId="urn:microsoft.com/office/officeart/2005/8/layout/balance1"/>
    <dgm:cxn modelId="{394F6316-23DF-2244-A841-805FECD84360}" type="presParOf" srcId="{C70C7A4F-3A95-425C-8488-203DFD22B957}" destId="{74E26B87-5052-4F3C-A0B2-1C51A1F05C90}" srcOrd="1" destOrd="0" presId="urn:microsoft.com/office/officeart/2005/8/layout/balance1"/>
    <dgm:cxn modelId="{9198432E-D5CB-0E42-B06C-B586C0521916}" type="presParOf" srcId="{74E26B87-5052-4F3C-A0B2-1C51A1F05C90}" destId="{062C1BF9-2B62-4F42-85B7-8FF8EB0166B1}" srcOrd="0" destOrd="0" presId="urn:microsoft.com/office/officeart/2005/8/layout/balance1"/>
    <dgm:cxn modelId="{72D7B5C1-BAFC-2045-B2C5-85A3BCA9E935}" type="presParOf" srcId="{74E26B87-5052-4F3C-A0B2-1C51A1F05C90}" destId="{8BBA0174-8B1B-435E-B55A-EE26A20A7720}" srcOrd="1" destOrd="0" presId="urn:microsoft.com/office/officeart/2005/8/layout/balance1"/>
    <dgm:cxn modelId="{1E1F0D89-66CF-B944-82D9-D0B63D76056A}" type="presParOf" srcId="{C70C7A4F-3A95-425C-8488-203DFD22B957}" destId="{F2DA1644-31BD-46EF-8E55-095A073534BF}" srcOrd="2" destOrd="0" presId="urn:microsoft.com/office/officeart/2005/8/layout/balance1"/>
    <dgm:cxn modelId="{2808BBF8-B931-314C-80D5-3771B423CC55}" type="presParOf" srcId="{F2DA1644-31BD-46EF-8E55-095A073534BF}" destId="{109FB68C-3728-435E-87CD-CF71407DE113}" srcOrd="0" destOrd="0" presId="urn:microsoft.com/office/officeart/2005/8/layout/balance1"/>
    <dgm:cxn modelId="{1A3B8515-2284-8144-B124-7AE760600EFF}" type="presParOf" srcId="{F2DA1644-31BD-46EF-8E55-095A073534BF}" destId="{E4D5EB36-9D80-458D-8E85-455B8650B918}" srcOrd="1" destOrd="0" presId="urn:microsoft.com/office/officeart/2005/8/layout/balance1"/>
    <dgm:cxn modelId="{797F40AC-DF05-9442-B92D-250551F7EB7E}" type="presParOf" srcId="{F2DA1644-31BD-46EF-8E55-095A073534BF}" destId="{76E888A2-0D72-484E-9026-01CFA6C78C6D}" srcOrd="2" destOrd="0" presId="urn:microsoft.com/office/officeart/2005/8/layout/balance1"/>
    <dgm:cxn modelId="{8C85310B-82CD-6F45-82BF-B05A17D6D16A}" type="presParOf" srcId="{F2DA1644-31BD-46EF-8E55-095A073534BF}" destId="{43C286D7-61F9-4E4C-8C70-B05A99104EA9}" srcOrd="3" destOrd="0" presId="urn:microsoft.com/office/officeart/2005/8/layout/balance1"/>
    <dgm:cxn modelId="{41FC8BCB-D2D4-6A47-A2A6-A5C53FBC9E89}" type="presParOf" srcId="{F2DA1644-31BD-46EF-8E55-095A073534BF}" destId="{2F1027CB-3A2E-4DD8-9597-37B928ABCC78}" srcOrd="4" destOrd="0" presId="urn:microsoft.com/office/officeart/2005/8/layout/balance1"/>
    <dgm:cxn modelId="{3C08B975-1CEE-7144-951D-F30C2EC3BF53}" type="presParOf" srcId="{F2DA1644-31BD-46EF-8E55-095A073534BF}" destId="{4A5EA663-38AE-4206-B47D-8D7F03989B73}" srcOrd="5" destOrd="0" presId="urn:microsoft.com/office/officeart/2005/8/layout/balance1"/>
    <dgm:cxn modelId="{82F14D16-C1BF-E447-A32F-7215AFA584B3}" type="presParOf" srcId="{F2DA1644-31BD-46EF-8E55-095A073534BF}" destId="{74B1EBC9-2FFE-467F-B017-67664C5AFDB3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81B58E-9CB1-8445-B6A5-6F40D45F62DF}">
      <dsp:nvSpPr>
        <dsp:cNvPr id="0" name=""/>
        <dsp:cNvSpPr/>
      </dsp:nvSpPr>
      <dsp:spPr>
        <a:xfrm>
          <a:off x="0" y="460379"/>
          <a:ext cx="4910447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F5B3F-225A-7749-8D2E-0A97542C8795}">
      <dsp:nvSpPr>
        <dsp:cNvPr id="0" name=""/>
        <dsp:cNvSpPr/>
      </dsp:nvSpPr>
      <dsp:spPr>
        <a:xfrm>
          <a:off x="245522" y="61859"/>
          <a:ext cx="3437312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44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922" tIns="0" rIns="12992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Li Zhe</a:t>
          </a:r>
          <a:endParaRPr lang="en-US" sz="2700" kern="1200"/>
        </a:p>
      </dsp:txBody>
      <dsp:txXfrm>
        <a:off x="284430" y="100767"/>
        <a:ext cx="3359496" cy="719224"/>
      </dsp:txXfrm>
    </dsp:sp>
    <dsp:sp modelId="{AA9C369D-87CC-FD43-B1F3-D9E1CF66B48E}">
      <dsp:nvSpPr>
        <dsp:cNvPr id="0" name=""/>
        <dsp:cNvSpPr/>
      </dsp:nvSpPr>
      <dsp:spPr>
        <a:xfrm>
          <a:off x="0" y="1685099"/>
          <a:ext cx="4910447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D9E455-91FF-F748-AF61-57E471865124}">
      <dsp:nvSpPr>
        <dsp:cNvPr id="0" name=""/>
        <dsp:cNvSpPr/>
      </dsp:nvSpPr>
      <dsp:spPr>
        <a:xfrm>
          <a:off x="245522" y="1286579"/>
          <a:ext cx="3437312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44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922" tIns="0" rIns="12992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She Miao</a:t>
          </a:r>
          <a:endParaRPr lang="en-US" sz="2700" kern="1200"/>
        </a:p>
      </dsp:txBody>
      <dsp:txXfrm>
        <a:off x="284430" y="1325487"/>
        <a:ext cx="3359496" cy="719224"/>
      </dsp:txXfrm>
    </dsp:sp>
    <dsp:sp modelId="{EDBC07BF-95B6-204B-B9EE-6BB133841B15}">
      <dsp:nvSpPr>
        <dsp:cNvPr id="0" name=""/>
        <dsp:cNvSpPr/>
      </dsp:nvSpPr>
      <dsp:spPr>
        <a:xfrm>
          <a:off x="0" y="2909820"/>
          <a:ext cx="4910447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035ED3-3E82-7B4D-B57E-800136088956}">
      <dsp:nvSpPr>
        <dsp:cNvPr id="0" name=""/>
        <dsp:cNvSpPr/>
      </dsp:nvSpPr>
      <dsp:spPr>
        <a:xfrm>
          <a:off x="245522" y="2511299"/>
          <a:ext cx="3437312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44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922" tIns="0" rIns="12992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Pravin Mahajan Pratik</a:t>
          </a:r>
          <a:endParaRPr lang="en-US" sz="2700" kern="1200"/>
        </a:p>
      </dsp:txBody>
      <dsp:txXfrm>
        <a:off x="284430" y="2550207"/>
        <a:ext cx="3359496" cy="719224"/>
      </dsp:txXfrm>
    </dsp:sp>
    <dsp:sp modelId="{807A48A3-DA2B-6143-ABC9-026B840D4CAC}">
      <dsp:nvSpPr>
        <dsp:cNvPr id="0" name=""/>
        <dsp:cNvSpPr/>
      </dsp:nvSpPr>
      <dsp:spPr>
        <a:xfrm>
          <a:off x="0" y="4134540"/>
          <a:ext cx="4910447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8F2CA4-41DD-B24E-9E25-D95665F9F2DC}">
      <dsp:nvSpPr>
        <dsp:cNvPr id="0" name=""/>
        <dsp:cNvSpPr/>
      </dsp:nvSpPr>
      <dsp:spPr>
        <a:xfrm>
          <a:off x="245522" y="3736020"/>
          <a:ext cx="3437312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44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922" tIns="0" rIns="12992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Ye Peixin</a:t>
          </a:r>
          <a:endParaRPr lang="en-US" sz="2700" kern="1200"/>
        </a:p>
      </dsp:txBody>
      <dsp:txXfrm>
        <a:off x="284430" y="3774928"/>
        <a:ext cx="3359496" cy="719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2C1BF9-2B62-4F42-85B7-8FF8EB0166B1}">
      <dsp:nvSpPr>
        <dsp:cNvPr id="0" name=""/>
        <dsp:cNvSpPr/>
      </dsp:nvSpPr>
      <dsp:spPr>
        <a:xfrm>
          <a:off x="611523" y="84095"/>
          <a:ext cx="1074704" cy="428866"/>
        </a:xfrm>
        <a:prstGeom prst="roundRect">
          <a:avLst>
            <a:gd name="adj" fmla="val 10000"/>
          </a:avLst>
        </a:prstGeom>
        <a:solidFill>
          <a:schemeClr val="tx2">
            <a:alpha val="90000"/>
          </a:schemeClr>
        </a:solidFill>
        <a:ln w="2642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Stats</a:t>
          </a:r>
        </a:p>
      </dsp:txBody>
      <dsp:txXfrm>
        <a:off x="624084" y="96656"/>
        <a:ext cx="1049582" cy="403744"/>
      </dsp:txXfrm>
    </dsp:sp>
    <dsp:sp modelId="{8BBA0174-8B1B-435E-B55A-EE26A20A7720}">
      <dsp:nvSpPr>
        <dsp:cNvPr id="0" name=""/>
        <dsp:cNvSpPr/>
      </dsp:nvSpPr>
      <dsp:spPr>
        <a:xfrm>
          <a:off x="2163875" y="84095"/>
          <a:ext cx="1074704" cy="428866"/>
        </a:xfrm>
        <a:prstGeom prst="roundRect">
          <a:avLst>
            <a:gd name="adj" fmla="val 10000"/>
          </a:avLst>
        </a:prstGeom>
        <a:solidFill>
          <a:schemeClr val="tx2">
            <a:alpha val="90000"/>
          </a:schemeClr>
        </a:solidFill>
        <a:ln w="2642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Sensibility</a:t>
          </a:r>
        </a:p>
      </dsp:txBody>
      <dsp:txXfrm>
        <a:off x="2176436" y="96656"/>
        <a:ext cx="1049582" cy="403744"/>
      </dsp:txXfrm>
    </dsp:sp>
    <dsp:sp modelId="{E4D5EB36-9D80-458D-8E85-455B8650B918}">
      <dsp:nvSpPr>
        <dsp:cNvPr id="0" name=""/>
        <dsp:cNvSpPr/>
      </dsp:nvSpPr>
      <dsp:spPr>
        <a:xfrm>
          <a:off x="1701155" y="2537497"/>
          <a:ext cx="447793" cy="447793"/>
        </a:xfrm>
        <a:prstGeom prst="triangle">
          <a:avLst/>
        </a:prstGeom>
        <a:solidFill>
          <a:schemeClr val="tx2">
            <a:alpha val="90000"/>
          </a:schemeClr>
        </a:solidFill>
        <a:ln w="2642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E888A2-0D72-484E-9026-01CFA6C78C6D}">
      <dsp:nvSpPr>
        <dsp:cNvPr id="0" name=""/>
        <dsp:cNvSpPr/>
      </dsp:nvSpPr>
      <dsp:spPr>
        <a:xfrm>
          <a:off x="581671" y="2350021"/>
          <a:ext cx="2686761" cy="181505"/>
        </a:xfrm>
        <a:prstGeom prst="rect">
          <a:avLst/>
        </a:prstGeom>
        <a:solidFill>
          <a:schemeClr val="tx2">
            <a:alpha val="90000"/>
          </a:schemeClr>
        </a:solidFill>
        <a:ln w="2642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C286D7-61F9-4E4C-8C70-B05A99104EA9}">
      <dsp:nvSpPr>
        <dsp:cNvPr id="0" name=""/>
        <dsp:cNvSpPr/>
      </dsp:nvSpPr>
      <dsp:spPr>
        <a:xfrm>
          <a:off x="2163875" y="1564292"/>
          <a:ext cx="1074704" cy="764234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 w="285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rPr>
            <a:t>Prior Knowledge</a:t>
          </a:r>
        </a:p>
      </dsp:txBody>
      <dsp:txXfrm>
        <a:off x="2201182" y="1601599"/>
        <a:ext cx="1000090" cy="689620"/>
      </dsp:txXfrm>
    </dsp:sp>
    <dsp:sp modelId="{2F1027CB-3A2E-4DD8-9597-37B928ABCC78}">
      <dsp:nvSpPr>
        <dsp:cNvPr id="0" name=""/>
        <dsp:cNvSpPr/>
      </dsp:nvSpPr>
      <dsp:spPr>
        <a:xfrm>
          <a:off x="2163875" y="764234"/>
          <a:ext cx="1074704" cy="764234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 w="285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rPr>
            <a:t>Coefficient Sign</a:t>
          </a:r>
        </a:p>
      </dsp:txBody>
      <dsp:txXfrm>
        <a:off x="2201182" y="801541"/>
        <a:ext cx="1000090" cy="689620"/>
      </dsp:txXfrm>
    </dsp:sp>
    <dsp:sp modelId="{4A5EA663-38AE-4206-B47D-8D7F03989B73}">
      <dsp:nvSpPr>
        <dsp:cNvPr id="0" name=""/>
        <dsp:cNvSpPr/>
      </dsp:nvSpPr>
      <dsp:spPr>
        <a:xfrm>
          <a:off x="611523" y="1564292"/>
          <a:ext cx="1074704" cy="764234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85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rPr>
            <a:t>t-Stat</a:t>
          </a:r>
        </a:p>
      </dsp:txBody>
      <dsp:txXfrm>
        <a:off x="648830" y="1601599"/>
        <a:ext cx="1000090" cy="689620"/>
      </dsp:txXfrm>
    </dsp:sp>
    <dsp:sp modelId="{74B1EBC9-2FFE-467F-B017-67664C5AFDB3}">
      <dsp:nvSpPr>
        <dsp:cNvPr id="0" name=""/>
        <dsp:cNvSpPr/>
      </dsp:nvSpPr>
      <dsp:spPr>
        <a:xfrm>
          <a:off x="611523" y="764234"/>
          <a:ext cx="1074704" cy="764234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85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rPr>
            <a:t>MAPE</a:t>
          </a:r>
        </a:p>
      </dsp:txBody>
      <dsp:txXfrm>
        <a:off x="648830" y="801541"/>
        <a:ext cx="1000090" cy="689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8A058-72BB-0440-8E32-101704885842}" type="datetimeFigureOut">
              <a:rPr lang="en-US" smtClean="0"/>
              <a:t>11/9/21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DF99B-6873-3149-B4D7-9CAB6599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74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Attendance and Seating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53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</a:t>
            </a:r>
            <a:r>
              <a:rPr lang="en-US" baseline="0" dirty="0"/>
              <a:t> how a the log linear function turns into a multiplicative function.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506BE-B781-4509-BAF6-E5D44FD55D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91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8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17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30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25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0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80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9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Tuesday, November 9,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Tuesday, November 9,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Tuesday, November 9,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36" y="444174"/>
            <a:ext cx="8492031" cy="436018"/>
          </a:xfrm>
        </p:spPr>
        <p:txBody>
          <a:bodyPr anchor="t" anchorCtr="0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836" y="1600340"/>
            <a:ext cx="3679550" cy="1430135"/>
          </a:xfrm>
        </p:spPr>
        <p:txBody>
          <a:bodyPr wrap="square" lIns="0" tIns="0" rIns="0" bIns="0">
            <a:spAutoFit/>
          </a:bodyPr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spcBef>
                <a:spcPts val="375"/>
              </a:spcBef>
              <a:spcAft>
                <a:spcPts val="0"/>
              </a:spcAft>
              <a:defRPr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‒"/>
              <a:defRPr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327833" y="832045"/>
            <a:ext cx="8492490" cy="230833"/>
          </a:xfrm>
        </p:spPr>
        <p:txBody>
          <a:bodyPr anchor="t"/>
          <a:lstStyle>
            <a:lvl1pPr marL="0" indent="0">
              <a:buNone/>
              <a:defRPr sz="1275" b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6860" y="6687292"/>
            <a:ext cx="108722" cy="11747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434D6A5-163F-44B3-A819-30656FCAF9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0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Tuesday, November 9,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Tuesday, November 9,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Tuesday, November 9,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Tuesday, November 9,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Tuesday, November 9,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Tuesday, November 9,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Tuesday, November 9,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Tuesday, November 9,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Tuesday, November 9,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Analytics FOR BUSINESS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2021</a:t>
            </a:r>
          </a:p>
          <a:p>
            <a:r>
              <a:rPr lang="en-US" dirty="0"/>
              <a:t>Nuria Diaz-Tena</a:t>
            </a:r>
          </a:p>
        </p:txBody>
      </p:sp>
    </p:spTree>
    <p:extLst>
      <p:ext uri="{BB962C8B-B14F-4D97-AF65-F5344CB8AC3E}">
        <p14:creationId xmlns:p14="http://schemas.microsoft.com/office/powerpoint/2010/main" val="647262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381330"/>
            <a:ext cx="8223249" cy="13716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Review: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1300570"/>
            <a:ext cx="7543800" cy="5176100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Homework # 2 Review</a:t>
            </a:r>
            <a:endParaRPr lang="en-US" sz="16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17220" lvl="1" indent="-342900">
              <a:buAutoNum type="arabicPeriod"/>
            </a:pP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Gauravkumar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Vishwakarma</a:t>
            </a:r>
          </a:p>
          <a:p>
            <a:pPr marL="617220" lvl="1" indent="-342900">
              <a:buAutoNum type="arabicPeriod"/>
            </a:pP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Niyati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Aggarwal </a:t>
            </a:r>
          </a:p>
          <a:p>
            <a:pPr marL="617220" lvl="1" indent="-342900">
              <a:buAutoNum type="arabicPeriod"/>
            </a:pP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Zida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Wang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Linear Regression Summary</a:t>
            </a:r>
          </a:p>
          <a:p>
            <a:pPr marL="617220" lvl="1" indent="-342900">
              <a:buAutoNum type="arabicPeriod"/>
            </a:pP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Haoyu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Wang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94AB5-0829-BA4D-BC75-81C33D999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3837"/>
            <a:ext cx="9144000" cy="5450326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EA4677AC-C28B-A047-9D10-D5C430BC16E5}"/>
              </a:ext>
            </a:extLst>
          </p:cNvPr>
          <p:cNvSpPr/>
          <p:nvPr/>
        </p:nvSpPr>
        <p:spPr>
          <a:xfrm rot="5400000">
            <a:off x="2829436" y="3958030"/>
            <a:ext cx="484632" cy="1426337"/>
          </a:xfrm>
          <a:prstGeom prst="downArrow">
            <a:avLst/>
          </a:prstGeom>
          <a:solidFill>
            <a:schemeClr val="tx2"/>
          </a:solidFill>
          <a:ln w="26424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5F83E2-690C-424B-9A19-85C8747B5BC6}"/>
              </a:ext>
            </a:extLst>
          </p:cNvPr>
          <p:cNvSpPr txBox="1">
            <a:spLocks/>
          </p:cNvSpPr>
          <p:nvPr/>
        </p:nvSpPr>
        <p:spPr>
          <a:xfrm>
            <a:off x="-38099" y="381330"/>
            <a:ext cx="8229600" cy="596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Assign Tableau 2</a:t>
            </a:r>
          </a:p>
        </p:txBody>
      </p:sp>
    </p:spTree>
    <p:extLst>
      <p:ext uri="{BB962C8B-B14F-4D97-AF65-F5344CB8AC3E}">
        <p14:creationId xmlns:p14="http://schemas.microsoft.com/office/powerpoint/2010/main" val="3948579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82131"/>
            <a:ext cx="8223249" cy="1097518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Tableau Practice #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61" y="939322"/>
            <a:ext cx="8281737" cy="5918678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Helper 1 – Getting Started with Tableau Prep builder</a:t>
            </a:r>
          </a:p>
          <a:p>
            <a:pPr marL="617220" lvl="1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Upload 2/28</a:t>
            </a:r>
            <a:r>
              <a:rPr lang="en-US" sz="1400" b="1" baseline="30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file</a:t>
            </a:r>
          </a:p>
          <a:p>
            <a:pPr marL="617220" lvl="1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Choose Mass Market Tab</a:t>
            </a:r>
          </a:p>
          <a:p>
            <a:pPr marL="617220" lvl="1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 data by </a:t>
            </a:r>
          </a:p>
          <a:p>
            <a:pPr marL="891540" lvl="2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Split Info</a:t>
            </a:r>
          </a:p>
          <a:p>
            <a:pPr marL="891540" lvl="2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Split Last Week</a:t>
            </a:r>
          </a:p>
          <a:p>
            <a:pPr marL="617220" lvl="1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Upload 2/21</a:t>
            </a:r>
            <a:r>
              <a:rPr lang="en-US" sz="1400" b="1" baseline="30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endParaRPr lang="en-US" sz="14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17220" lvl="1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</a:t>
            </a:r>
          </a:p>
          <a:p>
            <a:pPr marL="617220" lvl="1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Union</a:t>
            </a:r>
          </a:p>
          <a:p>
            <a:pPr marL="342900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Relationships</a:t>
            </a:r>
          </a:p>
          <a:p>
            <a:pPr marL="617220" lvl="1" indent="-342900">
              <a:buAutoNum type="arabicPeriod"/>
            </a:pPr>
            <a:r>
              <a:rPr lang="en-US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Helper 2 - What are the best and worst selling products?</a:t>
            </a:r>
          </a:p>
          <a:p>
            <a:pPr marL="617220" lvl="1" indent="-342900">
              <a:buAutoNum type="arabicPeriod"/>
            </a:pPr>
            <a:r>
              <a:rPr lang="en-US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Helper 3 -What was the contribution Margin by product?</a:t>
            </a:r>
          </a:p>
          <a:p>
            <a:pPr marL="617220" lvl="1" indent="-342900">
              <a:buAutoNum type="arabicPeriod"/>
            </a:pPr>
            <a:r>
              <a:rPr lang="en-US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Helper 4 - What were the sales revenue, profit and profit margin per category and product?</a:t>
            </a:r>
          </a:p>
          <a:p>
            <a:pPr marL="617220" lvl="1" indent="-342900">
              <a:buAutoNum type="arabicPeriod"/>
            </a:pPr>
            <a:r>
              <a:rPr lang="en-US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Helper 5 - Who are our most frequent customers?</a:t>
            </a:r>
          </a:p>
          <a:p>
            <a:pPr marL="617220" lvl="1" indent="-342900">
              <a:buAutoNum type="arabicPeriod"/>
            </a:pPr>
            <a:r>
              <a:rPr lang="en-US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Helper 6 - Who were our most profitable customers?</a:t>
            </a:r>
          </a:p>
          <a:p>
            <a:pPr marL="617220" lvl="1" indent="-342900">
              <a:buAutoNum type="arabicPeriod"/>
            </a:pPr>
            <a:r>
              <a:rPr lang="en-US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Helper 7 - For which categories did each customer purchase? And in what quantity?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690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335" y="2568100"/>
            <a:ext cx="1779942" cy="960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29" y="398654"/>
            <a:ext cx="8629289" cy="10287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Merging data sets is a great source of LOST/MISSING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2423" y="2747232"/>
            <a:ext cx="20265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HCP with emails</a:t>
            </a:r>
          </a:p>
          <a:p>
            <a:r>
              <a:rPr lang="en-US" sz="1400" b="1" dirty="0"/>
              <a:t>Count 10,000</a:t>
            </a:r>
          </a:p>
          <a:p>
            <a:r>
              <a:rPr lang="en-US" sz="1400" b="1" dirty="0"/>
              <a:t>Sum emails 1,000,000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14431" y="1571647"/>
            <a:ext cx="22524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</a:rPr>
              <a:t>HCP with sales &amp; emails</a:t>
            </a:r>
          </a:p>
          <a:p>
            <a:r>
              <a:rPr lang="en-US" sz="1400" b="1" dirty="0">
                <a:solidFill>
                  <a:schemeClr val="accent3"/>
                </a:solidFill>
              </a:rPr>
              <a:t>Count 5,000</a:t>
            </a:r>
          </a:p>
          <a:p>
            <a:r>
              <a:rPr lang="en-US" sz="1400" b="1" dirty="0">
                <a:solidFill>
                  <a:schemeClr val="accent3"/>
                </a:solidFill>
              </a:rPr>
              <a:t>Sum emails 500,000</a:t>
            </a:r>
          </a:p>
          <a:p>
            <a:r>
              <a:rPr lang="en-US" sz="1400" b="1" dirty="0">
                <a:solidFill>
                  <a:schemeClr val="accent3"/>
                </a:solidFill>
              </a:rPr>
              <a:t>Sum of sales $40,000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83205" y="2782368"/>
            <a:ext cx="14654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HCP with sales</a:t>
            </a:r>
          </a:p>
          <a:p>
            <a:r>
              <a:rPr lang="en-US" sz="1400" b="1" dirty="0"/>
              <a:t>Count 6,000</a:t>
            </a:r>
          </a:p>
          <a:p>
            <a:r>
              <a:rPr lang="en-US" sz="1400" b="1" dirty="0"/>
              <a:t>Sales  $50,000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0529" y="4094646"/>
            <a:ext cx="284084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Keep all HCPs in email data set</a:t>
            </a:r>
          </a:p>
          <a:p>
            <a:r>
              <a:rPr lang="en-US" sz="1400" b="1" dirty="0">
                <a:solidFill>
                  <a:srgbClr val="000000"/>
                </a:solidFill>
              </a:rPr>
              <a:t>Count 10,000</a:t>
            </a:r>
          </a:p>
          <a:p>
            <a:r>
              <a:rPr lang="en-US" sz="1400" b="1" dirty="0">
                <a:solidFill>
                  <a:srgbClr val="000000"/>
                </a:solidFill>
              </a:rPr>
              <a:t>Sum emails 1,000,000</a:t>
            </a:r>
          </a:p>
          <a:p>
            <a:r>
              <a:rPr lang="en-US" sz="1400" b="1" dirty="0">
                <a:solidFill>
                  <a:srgbClr val="000000"/>
                </a:solidFill>
              </a:rPr>
              <a:t>Sum of sales $40,000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Missing sales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72266" y="4106821"/>
            <a:ext cx="28680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Keep all HCPs in both data sets</a:t>
            </a:r>
          </a:p>
          <a:p>
            <a:r>
              <a:rPr lang="en-US" sz="1400" b="1" dirty="0">
                <a:solidFill>
                  <a:srgbClr val="000000"/>
                </a:solidFill>
              </a:rPr>
              <a:t>Count 11,000</a:t>
            </a:r>
          </a:p>
          <a:p>
            <a:r>
              <a:rPr lang="en-US" sz="1400" b="1" dirty="0">
                <a:solidFill>
                  <a:srgbClr val="000000"/>
                </a:solidFill>
              </a:rPr>
              <a:t>Sum emails 1,000,000</a:t>
            </a:r>
          </a:p>
          <a:p>
            <a:r>
              <a:rPr lang="en-US" sz="1400" b="1" dirty="0">
                <a:solidFill>
                  <a:srgbClr val="000000"/>
                </a:solidFill>
              </a:rPr>
              <a:t>Sum of sales $50,000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Missing sales and emails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25108" y="4094647"/>
            <a:ext cx="282635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Keep all HCP in sales data sets</a:t>
            </a:r>
          </a:p>
          <a:p>
            <a:r>
              <a:rPr lang="en-US" sz="1400" b="1" dirty="0">
                <a:solidFill>
                  <a:srgbClr val="000000"/>
                </a:solidFill>
              </a:rPr>
              <a:t>Count 6,000</a:t>
            </a:r>
          </a:p>
          <a:p>
            <a:r>
              <a:rPr lang="en-US" sz="1400" b="1" dirty="0">
                <a:solidFill>
                  <a:srgbClr val="000000"/>
                </a:solidFill>
              </a:rPr>
              <a:t>Sum of emails 500,000</a:t>
            </a:r>
          </a:p>
          <a:p>
            <a:r>
              <a:rPr lang="en-US" sz="1400" b="1" dirty="0">
                <a:solidFill>
                  <a:srgbClr val="000000"/>
                </a:solidFill>
              </a:rPr>
              <a:t>Sales  $50,000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Missing emails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863" y="5660355"/>
            <a:ext cx="561975" cy="581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915" y="5607711"/>
            <a:ext cx="571500" cy="53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644" y="5599368"/>
            <a:ext cx="5619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75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BAYESIAN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61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14" y="438203"/>
            <a:ext cx="8223249" cy="10287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Types of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773" y="1963871"/>
            <a:ext cx="3995281" cy="634543"/>
          </a:xfrm>
          <a:ln>
            <a:noFill/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000" dirty="0">
                <a:solidFill>
                  <a:srgbClr val="660066"/>
                </a:solidFill>
              </a:rPr>
              <a:t>Parametric Model</a:t>
            </a:r>
          </a:p>
          <a:p>
            <a:pPr marL="0" indent="0">
              <a:buNone/>
            </a:pPr>
            <a:r>
              <a:rPr lang="mr-IN" sz="2100" dirty="0"/>
              <a:t>f(X) = β0 +β1X1 +β2X2 +...+βpXp</a:t>
            </a:r>
            <a:r>
              <a:rPr lang="en-US" sz="2100" dirty="0"/>
              <a:t>     </a:t>
            </a:r>
            <a:r>
              <a:rPr lang="en-US" sz="1500" dirty="0"/>
              <a:t>linear model</a:t>
            </a:r>
          </a:p>
          <a:p>
            <a:pPr marL="0" indent="0">
              <a:spcBef>
                <a:spcPts val="0"/>
              </a:spcBef>
              <a:buNone/>
            </a:pP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435903" y="4601980"/>
            <a:ext cx="3995281" cy="780047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>
                <a:solidFill>
                  <a:srgbClr val="660066"/>
                </a:solidFill>
              </a:rPr>
              <a:t>Non-Parametric Model</a:t>
            </a:r>
          </a:p>
          <a:p>
            <a:pPr marL="0" indent="0">
              <a:buNone/>
            </a:pPr>
            <a:r>
              <a:rPr lang="mr-IN" sz="2175" dirty="0"/>
              <a:t>f(X) = </a:t>
            </a:r>
            <a:r>
              <a:rPr lang="en-US" sz="2175" dirty="0"/>
              <a:t>any model form of x    </a:t>
            </a:r>
            <a:r>
              <a:rPr lang="en-US" dirty="0"/>
              <a:t>flexible 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mr-IN" sz="3000" dirty="0"/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1125" dirty="0"/>
          </a:p>
          <a:p>
            <a:pPr marL="0" indent="0">
              <a:buNone/>
            </a:pPr>
            <a:endParaRPr lang="en-US" sz="1125" dirty="0"/>
          </a:p>
        </p:txBody>
      </p:sp>
      <p:pic>
        <p:nvPicPr>
          <p:cNvPr id="5" name="Picture 4" descr="Screen Shot 2021-01-03 at 4.50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76" y="2617412"/>
            <a:ext cx="3054221" cy="204449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4777526" y="2003941"/>
            <a:ext cx="3995281" cy="1485230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rmAutofit fontScale="32500" lnSpcReduction="2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450" dirty="0">
                <a:solidFill>
                  <a:srgbClr val="660066"/>
                </a:solidFill>
              </a:rPr>
              <a:t>Regression Model</a:t>
            </a:r>
          </a:p>
          <a:p>
            <a:pPr marL="0" indent="0">
              <a:buNone/>
            </a:pPr>
            <a:r>
              <a:rPr lang="en-US" sz="3000" dirty="0"/>
              <a:t>Numerical Response</a:t>
            </a:r>
          </a:p>
          <a:p>
            <a:pPr marL="0" indent="0">
              <a:buNone/>
            </a:pPr>
            <a:r>
              <a:rPr lang="en-US" sz="3000" dirty="0"/>
              <a:t>	Linear Regression</a:t>
            </a:r>
          </a:p>
          <a:p>
            <a:pPr marL="0" indent="0">
              <a:buNone/>
            </a:pPr>
            <a:r>
              <a:rPr lang="en-US" sz="3000" dirty="0"/>
              <a:t>	K-Nearest Neighbor</a:t>
            </a:r>
          </a:p>
          <a:p>
            <a:pPr marL="0" indent="0">
              <a:buNone/>
            </a:pPr>
            <a:r>
              <a:rPr lang="en-US" sz="3000" dirty="0"/>
              <a:t>	Boosting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1125" dirty="0"/>
          </a:p>
          <a:p>
            <a:pPr marL="0" indent="0">
              <a:buNone/>
            </a:pPr>
            <a:endParaRPr lang="en-US" sz="1125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4817610" y="3773717"/>
            <a:ext cx="3995281" cy="1571195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00" dirty="0">
                <a:solidFill>
                  <a:srgbClr val="660066"/>
                </a:solidFill>
              </a:rPr>
              <a:t>Classification Model</a:t>
            </a:r>
          </a:p>
          <a:p>
            <a:pPr marL="0" indent="0">
              <a:buNone/>
            </a:pPr>
            <a:r>
              <a:rPr lang="en-US" sz="1650" dirty="0"/>
              <a:t>Categorical Response</a:t>
            </a:r>
          </a:p>
          <a:p>
            <a:pPr marL="0" indent="0">
              <a:buNone/>
            </a:pPr>
            <a:r>
              <a:rPr lang="en-US" sz="1650" dirty="0"/>
              <a:t>	Logistic Regression</a:t>
            </a:r>
          </a:p>
          <a:p>
            <a:pPr marL="0" indent="0">
              <a:buNone/>
            </a:pPr>
            <a:r>
              <a:rPr lang="en-US" sz="1650" dirty="0"/>
              <a:t>	K-Nearest Neighbor</a:t>
            </a:r>
          </a:p>
          <a:p>
            <a:pPr marL="0" indent="0">
              <a:buNone/>
            </a:pPr>
            <a:r>
              <a:rPr lang="en-US" sz="1650" dirty="0"/>
              <a:t>	Boosting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1125" dirty="0"/>
          </a:p>
          <a:p>
            <a:pPr marL="0" indent="0">
              <a:buNone/>
            </a:pPr>
            <a:endParaRPr lang="en-US" sz="1125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374057" y="1543099"/>
            <a:ext cx="3942827" cy="37863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68580" tIns="34290" rIns="68580" bIns="3429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>
                <a:solidFill>
                  <a:srgbClr val="660066"/>
                </a:solidFill>
              </a:rPr>
              <a:t>Model Form</a:t>
            </a:r>
          </a:p>
          <a:p>
            <a:pPr marL="0" indent="0">
              <a:buNone/>
            </a:pPr>
            <a:endParaRPr lang="en-US" sz="3000" dirty="0">
              <a:solidFill>
                <a:srgbClr val="660066"/>
              </a:solidFill>
            </a:endParaRPr>
          </a:p>
          <a:p>
            <a:pPr marL="0" indent="0">
              <a:buNone/>
            </a:pPr>
            <a:endParaRPr lang="en-US" sz="3000" dirty="0">
              <a:solidFill>
                <a:srgbClr val="660066"/>
              </a:solidFill>
            </a:endParaRPr>
          </a:p>
          <a:p>
            <a:pPr marL="0" indent="0">
              <a:buNone/>
            </a:pPr>
            <a:endParaRPr lang="en-US" sz="3000" dirty="0">
              <a:solidFill>
                <a:srgbClr val="660066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 dirty="0"/>
              <a:t>   </a:t>
            </a: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1125" dirty="0"/>
          </a:p>
          <a:p>
            <a:pPr marL="0" indent="0">
              <a:buNone/>
            </a:pPr>
            <a:endParaRPr lang="en-US" sz="1125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4609445" y="1549146"/>
            <a:ext cx="4047736" cy="37863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68580" tIns="34290" rIns="68580" bIns="3429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>
                <a:solidFill>
                  <a:srgbClr val="660066"/>
                </a:solidFill>
              </a:rPr>
              <a:t>Response Type</a:t>
            </a:r>
          </a:p>
          <a:p>
            <a:pPr marL="0" indent="0">
              <a:buNone/>
            </a:pPr>
            <a:endParaRPr lang="en-US" sz="3000" dirty="0">
              <a:solidFill>
                <a:srgbClr val="660066"/>
              </a:solidFill>
            </a:endParaRPr>
          </a:p>
          <a:p>
            <a:pPr marL="0" indent="0">
              <a:buNone/>
            </a:pPr>
            <a:endParaRPr lang="en-US" sz="3000" dirty="0">
              <a:solidFill>
                <a:srgbClr val="660066"/>
              </a:solidFill>
            </a:endParaRPr>
          </a:p>
          <a:p>
            <a:pPr marL="0" indent="0">
              <a:buNone/>
            </a:pPr>
            <a:endParaRPr lang="en-US" sz="3000" dirty="0">
              <a:solidFill>
                <a:srgbClr val="660066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 dirty="0"/>
              <a:t>    </a:t>
            </a: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1125" dirty="0"/>
          </a:p>
          <a:p>
            <a:pPr marL="0" indent="0">
              <a:buNone/>
            </a:pPr>
            <a:endParaRPr lang="en-US" sz="1125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FC1F27DB-94C4-1648-B1E1-8268A09B7130}"/>
              </a:ext>
            </a:extLst>
          </p:cNvPr>
          <p:cNvSpPr/>
          <p:nvPr/>
        </p:nvSpPr>
        <p:spPr>
          <a:xfrm rot="8592703">
            <a:off x="1336895" y="2219881"/>
            <a:ext cx="732096" cy="484632"/>
          </a:xfrm>
          <a:prstGeom prst="rightArrow">
            <a:avLst>
              <a:gd name="adj1" fmla="val 46434"/>
              <a:gd name="adj2" fmla="val 5000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90B0B3-15C4-6040-9DF3-A42FF4D3BF43}"/>
              </a:ext>
            </a:extLst>
          </p:cNvPr>
          <p:cNvCxnSpPr>
            <a:cxnSpLocks/>
          </p:cNvCxnSpPr>
          <p:nvPr/>
        </p:nvCxnSpPr>
        <p:spPr>
          <a:xfrm>
            <a:off x="1550346" y="2997834"/>
            <a:ext cx="0" cy="1282910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474C288-502B-2140-97AE-6E430664C148}"/>
              </a:ext>
            </a:extLst>
          </p:cNvPr>
          <p:cNvSpPr/>
          <p:nvPr/>
        </p:nvSpPr>
        <p:spPr>
          <a:xfrm rot="8592703">
            <a:off x="7443302" y="1964555"/>
            <a:ext cx="732096" cy="484632"/>
          </a:xfrm>
          <a:prstGeom prst="rightArrow">
            <a:avLst>
              <a:gd name="adj1" fmla="val 46434"/>
              <a:gd name="adj2" fmla="val 5000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5750881-0C3B-F943-976F-6C50FA83FD65}"/>
              </a:ext>
            </a:extLst>
          </p:cNvPr>
          <p:cNvSpPr txBox="1">
            <a:spLocks/>
          </p:cNvSpPr>
          <p:nvPr/>
        </p:nvSpPr>
        <p:spPr>
          <a:xfrm>
            <a:off x="506425" y="5529427"/>
            <a:ext cx="8266382" cy="10287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68580" tIns="34290" rIns="68580" bIns="34290" rtlCol="0">
            <a:normAutofit fontScale="62500" lnSpcReduction="2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 dirty="0">
                <a:solidFill>
                  <a:srgbClr val="660066"/>
                </a:solidFill>
              </a:rPr>
              <a:t>When should Lasso be used?</a:t>
            </a:r>
          </a:p>
          <a:p>
            <a:pPr>
              <a:buFont typeface="Wingdings" charset="2"/>
              <a:buChar char="§"/>
            </a:pPr>
            <a:r>
              <a:rPr lang="en-US" sz="3000" dirty="0">
                <a:solidFill>
                  <a:srgbClr val="660066"/>
                </a:solidFill>
              </a:rPr>
              <a:t> </a:t>
            </a:r>
            <a:r>
              <a:rPr lang="en-US" sz="2475" dirty="0">
                <a:solidFill>
                  <a:srgbClr val="FF0000"/>
                </a:solidFill>
              </a:rPr>
              <a:t>Less Flexible</a:t>
            </a:r>
          </a:p>
          <a:p>
            <a:pPr>
              <a:buFont typeface="Wingdings" charset="2"/>
              <a:buChar char="§"/>
            </a:pPr>
            <a:r>
              <a:rPr lang="en-US" sz="2475" dirty="0">
                <a:solidFill>
                  <a:srgbClr val="00B050"/>
                </a:solidFill>
              </a:rPr>
              <a:t>More Interpretable</a:t>
            </a:r>
          </a:p>
          <a:p>
            <a:pPr marL="0" indent="0">
              <a:buNone/>
            </a:pPr>
            <a:endParaRPr lang="en-US" sz="3000" dirty="0">
              <a:solidFill>
                <a:srgbClr val="660066"/>
              </a:solidFill>
            </a:endParaRPr>
          </a:p>
          <a:p>
            <a:pPr marL="0" indent="0">
              <a:buNone/>
            </a:pPr>
            <a:endParaRPr lang="en-US" sz="3000" dirty="0">
              <a:solidFill>
                <a:srgbClr val="660066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1125" dirty="0"/>
          </a:p>
          <a:p>
            <a:pPr marL="0" indent="0">
              <a:buNone/>
            </a:pPr>
            <a:endParaRPr lang="en-US" sz="1125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BAE6D50-88DE-4F47-8BED-A70BAC84E5B9}"/>
              </a:ext>
            </a:extLst>
          </p:cNvPr>
          <p:cNvSpPr txBox="1">
            <a:spLocks/>
          </p:cNvSpPr>
          <p:nvPr/>
        </p:nvSpPr>
        <p:spPr>
          <a:xfrm>
            <a:off x="4490055" y="5529428"/>
            <a:ext cx="4296788" cy="10287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68580" tIns="34290" rIns="68580" bIns="34290" rtlCol="0">
            <a:normAutofit fontScale="62500" lnSpcReduction="2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55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550" dirty="0"/>
              <a:t>Sometimes you need specific variables in a model and those variables  should have meaningful coefficients</a:t>
            </a:r>
            <a:endParaRPr lang="mr-IN" sz="255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1125" dirty="0"/>
          </a:p>
          <a:p>
            <a:pPr marL="0" indent="0">
              <a:buNone/>
            </a:pPr>
            <a:endParaRPr lang="en-US" sz="1125" dirty="0"/>
          </a:p>
        </p:txBody>
      </p:sp>
    </p:spTree>
    <p:extLst>
      <p:ext uri="{BB962C8B-B14F-4D97-AF65-F5344CB8AC3E}">
        <p14:creationId xmlns:p14="http://schemas.microsoft.com/office/powerpoint/2010/main" val="4026576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70" y="1031129"/>
            <a:ext cx="8223249" cy="10287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Return of Investment Analysis (ROI)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374057" y="1932813"/>
            <a:ext cx="8412785" cy="38413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68580" tIns="34290" rIns="68580" bIns="3429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 dirty="0">
                <a:solidFill>
                  <a:srgbClr val="660066"/>
                </a:solidFill>
              </a:rPr>
              <a:t>What was the return of the investment in a particular advertisement channel?</a:t>
            </a:r>
          </a:p>
          <a:p>
            <a:pPr marL="0" indent="0">
              <a:buNone/>
            </a:pPr>
            <a:endParaRPr lang="en-US" sz="3000" b="1" dirty="0">
              <a:solidFill>
                <a:srgbClr val="660066"/>
              </a:solidFill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rgbClr val="660066"/>
                </a:solidFill>
              </a:rPr>
              <a:t>How can my advertisement be improved/optimized?</a:t>
            </a:r>
          </a:p>
          <a:p>
            <a:pPr marL="0" indent="0">
              <a:buNone/>
            </a:pPr>
            <a:endParaRPr lang="en-US" sz="3000" b="1" dirty="0">
              <a:solidFill>
                <a:srgbClr val="660066"/>
              </a:solidFill>
            </a:endParaRPr>
          </a:p>
          <a:p>
            <a:pPr>
              <a:buFont typeface="Wingdings" charset="2"/>
              <a:buChar char="§"/>
            </a:pPr>
            <a:r>
              <a:rPr lang="en-US" sz="3000" dirty="0">
                <a:solidFill>
                  <a:srgbClr val="660066"/>
                </a:solidFill>
              </a:rPr>
              <a:t> </a:t>
            </a:r>
            <a:r>
              <a:rPr lang="en-US" sz="2475" dirty="0"/>
              <a:t>I am provided the spend on:</a:t>
            </a:r>
          </a:p>
          <a:p>
            <a:pPr lvl="1">
              <a:buFont typeface="Wingdings" charset="2"/>
              <a:buChar char="§"/>
            </a:pPr>
            <a:r>
              <a:rPr lang="en-US" sz="2325" dirty="0"/>
              <a:t>TV</a:t>
            </a:r>
          </a:p>
          <a:p>
            <a:pPr lvl="1">
              <a:buFont typeface="Wingdings" charset="2"/>
              <a:buChar char="§"/>
            </a:pPr>
            <a:r>
              <a:rPr lang="en-US" sz="2325" dirty="0"/>
              <a:t>Radio</a:t>
            </a:r>
          </a:p>
          <a:p>
            <a:pPr lvl="1">
              <a:buFont typeface="Wingdings" charset="2"/>
              <a:buChar char="§"/>
            </a:pPr>
            <a:r>
              <a:rPr lang="en-US" sz="2325" dirty="0"/>
              <a:t>Newspaper</a:t>
            </a:r>
          </a:p>
          <a:p>
            <a:pPr lvl="1">
              <a:buFont typeface="Wingdings" charset="2"/>
              <a:buChar char="§"/>
            </a:pPr>
            <a:r>
              <a:rPr lang="en-US" sz="2325" dirty="0"/>
              <a:t>OOH</a:t>
            </a:r>
          </a:p>
          <a:p>
            <a:pPr lvl="1">
              <a:buFont typeface="Wingdings" charset="2"/>
              <a:buChar char="§"/>
            </a:pPr>
            <a:r>
              <a:rPr lang="en-US" sz="2325" dirty="0"/>
              <a:t>Banners</a:t>
            </a:r>
          </a:p>
          <a:p>
            <a:pPr lvl="1">
              <a:buFont typeface="Wingdings" charset="2"/>
              <a:buChar char="§"/>
            </a:pPr>
            <a:r>
              <a:rPr lang="en-US" sz="2325" dirty="0"/>
              <a:t>Mail, Email, Facebook, YouTube, </a:t>
            </a:r>
            <a:r>
              <a:rPr lang="en-US" sz="2325" dirty="0" err="1"/>
              <a:t>etc</a:t>
            </a:r>
            <a:r>
              <a:rPr lang="en-US" sz="2325" dirty="0"/>
              <a:t>…</a:t>
            </a:r>
          </a:p>
          <a:p>
            <a:pPr>
              <a:buFont typeface="Arial"/>
              <a:buChar char="•"/>
            </a:pPr>
            <a:r>
              <a:rPr lang="en-US" sz="2475" dirty="0"/>
              <a:t>I need a model with positive or insignificant coefficients on the above channels</a:t>
            </a:r>
            <a:endParaRPr lang="en-US" sz="1125" dirty="0"/>
          </a:p>
        </p:txBody>
      </p:sp>
    </p:spTree>
    <p:extLst>
      <p:ext uri="{BB962C8B-B14F-4D97-AF65-F5344CB8AC3E}">
        <p14:creationId xmlns:p14="http://schemas.microsoft.com/office/powerpoint/2010/main" val="2043056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987" y="2362200"/>
            <a:ext cx="8229600" cy="22002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 BAYESIAN  Models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Advertisement Data</a:t>
            </a:r>
          </a:p>
        </p:txBody>
      </p:sp>
    </p:spTree>
    <p:extLst>
      <p:ext uri="{BB962C8B-B14F-4D97-AF65-F5344CB8AC3E}">
        <p14:creationId xmlns:p14="http://schemas.microsoft.com/office/powerpoint/2010/main" val="1811431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24" y="406608"/>
            <a:ext cx="8318552" cy="523220"/>
          </a:xfrm>
        </p:spPr>
        <p:txBody>
          <a:bodyPr>
            <a:normAutofit fontScale="90000"/>
          </a:bodyPr>
          <a:lstStyle/>
          <a:p>
            <a:r>
              <a:rPr lang="en-US" dirty="0"/>
              <a:t>Homework #4 Bayesian Models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9932" y="1123061"/>
            <a:ext cx="8584135" cy="5782350"/>
          </a:xfrm>
          <a:prstGeom prst="rect">
            <a:avLst/>
          </a:prstGeom>
        </p:spPr>
        <p:txBody>
          <a:bodyPr wrap="square" lIns="57148" tIns="28574" rIns="57148" bIns="28574">
            <a:spAutoFit/>
          </a:bodyPr>
          <a:lstStyle>
            <a:defPPr>
              <a:defRPr lang="en-US"/>
            </a:defPPr>
            <a:lvl1pPr marL="0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66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3209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9802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86409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330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96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6202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2803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Provide an executive summary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Background </a:t>
            </a:r>
          </a:p>
          <a:p>
            <a:pPr marL="1003806" lvl="1" indent="-4572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State an overview of the problem to solve</a:t>
            </a:r>
          </a:p>
          <a:p>
            <a:pPr marL="1003806" lvl="1" indent="-4572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Explain how you are going to solve the problem and why you should do it this way</a:t>
            </a:r>
          </a:p>
          <a:p>
            <a:pPr marL="1003806" lvl="1" indent="-4572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Provide a short summary of the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Introducing the model Provide the MAPE of the model with a visual in the training set and the hold out period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Advertisement impact on sales. </a:t>
            </a:r>
          </a:p>
          <a:p>
            <a:pPr marL="1003806" lvl="1" indent="-4572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Provide the ROIs for 2019</a:t>
            </a:r>
          </a:p>
          <a:p>
            <a:pPr marL="1003806" lvl="1" indent="-4572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Provide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mROIs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for 2019</a:t>
            </a:r>
          </a:p>
          <a:p>
            <a:pPr marL="1003806" lvl="1" indent="-4572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Provide response curves Predicted sales (y-axes) and spend (x-axes)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Provide various scenarios with optimal spend for the next year:</a:t>
            </a:r>
          </a:p>
          <a:p>
            <a:pPr marL="889506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Scenario 1: Same spend as in 2019</a:t>
            </a:r>
          </a:p>
          <a:p>
            <a:pPr marL="889506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Scenario 2: Increasing spend by 25%</a:t>
            </a:r>
          </a:p>
          <a:p>
            <a:pPr marL="889506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Scenario 3: Reducing spend by 25%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6860" y="5872719"/>
            <a:ext cx="108722" cy="8810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434D6A5-163F-44B3-A819-30656FCAF9A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82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55" y="1154845"/>
            <a:ext cx="8223249" cy="10287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Model Accuracy on Testing Set or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Hold-out period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451597" y="2548968"/>
            <a:ext cx="7990564" cy="176006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r>
              <a:rPr lang="en-US" sz="2100" dirty="0">
                <a:solidFill>
                  <a:srgbClr val="000000"/>
                </a:solidFill>
              </a:rPr>
              <a:t>In time series data, the model is estimated approximately using  80% of the initial dates and it is forecasted to the last dates to check how the forecast is performing.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890589" y="3885204"/>
            <a:ext cx="8522443" cy="113818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125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C0F0AA-FC9D-044A-B7ED-089823F775EA}"/>
              </a:ext>
            </a:extLst>
          </p:cNvPr>
          <p:cNvSpPr/>
          <p:nvPr/>
        </p:nvSpPr>
        <p:spPr>
          <a:xfrm>
            <a:off x="890589" y="4309031"/>
            <a:ext cx="3854153" cy="2027476"/>
          </a:xfrm>
          <a:prstGeom prst="rect">
            <a:avLst/>
          </a:prstGeom>
        </p:spPr>
        <p:txBody>
          <a:bodyPr wrap="square" lIns="57148" tIns="28574" rIns="57148" bIns="28574">
            <a:spAutoFit/>
          </a:bodyPr>
          <a:lstStyle>
            <a:defPPr>
              <a:defRPr lang="en-US"/>
            </a:defPPr>
            <a:lvl1pPr marL="0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66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3209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9802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86409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330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96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6202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2803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Advertising Data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Training Set: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2000 to 2013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Hold Out Period: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2014 to 2016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D7EBED-050F-3648-B6E0-1A3A3759EAA8}"/>
              </a:ext>
            </a:extLst>
          </p:cNvPr>
          <p:cNvSpPr/>
          <p:nvPr/>
        </p:nvSpPr>
        <p:spPr>
          <a:xfrm>
            <a:off x="5098253" y="4309031"/>
            <a:ext cx="3460252" cy="2273697"/>
          </a:xfrm>
          <a:prstGeom prst="rect">
            <a:avLst/>
          </a:prstGeom>
        </p:spPr>
        <p:txBody>
          <a:bodyPr wrap="square" lIns="57148" tIns="28574" rIns="57148" bIns="28574">
            <a:spAutoFit/>
          </a:bodyPr>
          <a:lstStyle>
            <a:defPPr>
              <a:defRPr lang="en-US"/>
            </a:defPPr>
            <a:lvl1pPr marL="0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66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3209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9802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86409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330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96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6202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2803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Advertising by state Data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Data Time Range: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xxxx-xxxx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Decide on Training Set and Hold Out period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809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16" y="669681"/>
            <a:ext cx="8318552" cy="523220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Internal model validation occurs at every step of the process using the most robust statistical tests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6467" y="2479521"/>
            <a:ext cx="4776425" cy="230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729" y="2467006"/>
            <a:ext cx="3700783" cy="2631695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7092695" y="4710202"/>
          <a:ext cx="1904487" cy="6830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31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44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</a:rPr>
                        <a:t>Development 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</a:rPr>
                        <a:t>MAPE</a:t>
                      </a:r>
                    </a:p>
                  </a:txBody>
                  <a:tcPr marL="67733" marR="67733" marT="33882" marB="33882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</a:rPr>
                        <a:t>Holdout 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</a:rPr>
                        <a:t>MAPE</a:t>
                      </a:r>
                    </a:p>
                  </a:txBody>
                  <a:tcPr marL="67733" marR="67733" marT="33882" marB="33882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607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5%</a:t>
                      </a:r>
                      <a:endParaRPr lang="en-US" sz="9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marL="67733" marR="67733" marT="33882" marB="33882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7%</a:t>
                      </a:r>
                      <a:endParaRPr lang="en-US" sz="9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marL="67733" marR="67733" marT="33882" marB="33882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610037" y="5585724"/>
            <a:ext cx="8139489" cy="796370"/>
          </a:xfrm>
          <a:prstGeom prst="rect">
            <a:avLst/>
          </a:prstGeom>
        </p:spPr>
        <p:txBody>
          <a:bodyPr wrap="square" lIns="57148" tIns="28574" rIns="57148" bIns="28574">
            <a:spAutoFit/>
          </a:bodyPr>
          <a:lstStyle>
            <a:defPPr>
              <a:defRPr lang="en-US"/>
            </a:defPPr>
            <a:lvl1pPr marL="0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66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3209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9802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86409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330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96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6202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2803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MAPE (Mean Absolute Percentage Error)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is a measurement of model accuracy.  In general, &lt;5% is an excellent fit; 5% to 10 is a strong fit; 10 to 15% is a moderate fit.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MAPE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= Mean (absolute value (Predicted </a:t>
            </a:r>
            <a:r>
              <a:rPr lang="mr-IN" sz="12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Actual)/Actual)</a:t>
            </a:r>
          </a:p>
        </p:txBody>
      </p:sp>
      <p:sp>
        <p:nvSpPr>
          <p:cNvPr id="17" name="Rectangular Callout 16"/>
          <p:cNvSpPr/>
          <p:nvPr/>
        </p:nvSpPr>
        <p:spPr>
          <a:xfrm>
            <a:off x="7954717" y="2382915"/>
            <a:ext cx="794810" cy="457015"/>
          </a:xfrm>
          <a:prstGeom prst="wedgeRectCallout">
            <a:avLst>
              <a:gd name="adj1" fmla="val 2007"/>
              <a:gd name="adj2" fmla="val 205585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37" tIns="33869" rIns="67737" bIns="33869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Holdout sample</a:t>
            </a:r>
          </a:p>
        </p:txBody>
      </p:sp>
      <p:sp>
        <p:nvSpPr>
          <p:cNvPr id="18" name="Oval 17"/>
          <p:cNvSpPr/>
          <p:nvPr/>
        </p:nvSpPr>
        <p:spPr>
          <a:xfrm>
            <a:off x="8203484" y="3382141"/>
            <a:ext cx="473759" cy="781865"/>
          </a:xfrm>
          <a:prstGeom prst="ellipse">
            <a:avLst/>
          </a:prstGeom>
          <a:noFill/>
          <a:ln>
            <a:solidFill>
              <a:schemeClr val="bg1">
                <a:lumMod val="1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37" tIns="33869" rIns="67737" bIns="33869"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6860" y="5872719"/>
            <a:ext cx="108722" cy="8810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434D6A5-163F-44B3-A819-30656FCAF9A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97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5116B90-4412-4D8C-8759-3CBE494F6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200479"/>
            <a:ext cx="7543800" cy="694192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Planning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7593E65-234B-464D-8CDE-9702ECCF7B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6581912"/>
              </p:ext>
            </p:extLst>
          </p:nvPr>
        </p:nvGraphicFramePr>
        <p:xfrm>
          <a:off x="304800" y="828287"/>
          <a:ext cx="8581292" cy="59957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0946">
                  <a:extLst>
                    <a:ext uri="{9D8B030D-6E8A-4147-A177-3AD203B41FA5}">
                      <a16:colId xmlns:a16="http://schemas.microsoft.com/office/drawing/2014/main" val="1891450742"/>
                    </a:ext>
                  </a:extLst>
                </a:gridCol>
                <a:gridCol w="834304">
                  <a:extLst>
                    <a:ext uri="{9D8B030D-6E8A-4147-A177-3AD203B41FA5}">
                      <a16:colId xmlns:a16="http://schemas.microsoft.com/office/drawing/2014/main" val="38775591"/>
                    </a:ext>
                  </a:extLst>
                </a:gridCol>
                <a:gridCol w="4016350">
                  <a:extLst>
                    <a:ext uri="{9D8B030D-6E8A-4147-A177-3AD203B41FA5}">
                      <a16:colId xmlns:a16="http://schemas.microsoft.com/office/drawing/2014/main" val="518451049"/>
                    </a:ext>
                  </a:extLst>
                </a:gridCol>
                <a:gridCol w="2897579">
                  <a:extLst>
                    <a:ext uri="{9D8B030D-6E8A-4147-A177-3AD203B41FA5}">
                      <a16:colId xmlns:a16="http://schemas.microsoft.com/office/drawing/2014/main" val="3094159817"/>
                    </a:ext>
                  </a:extLst>
                </a:gridCol>
                <a:gridCol w="502113">
                  <a:extLst>
                    <a:ext uri="{9D8B030D-6E8A-4147-A177-3AD203B41FA5}">
                      <a16:colId xmlns:a16="http://schemas.microsoft.com/office/drawing/2014/main" val="2956933963"/>
                    </a:ext>
                  </a:extLst>
                </a:gridCol>
              </a:tblGrid>
              <a:tr h="1412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Topic </a:t>
                      </a:r>
                      <a:endParaRPr lang="en-US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Assignments</a:t>
                      </a:r>
                      <a:endParaRPr lang="en-US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+mj-lt"/>
                        </a:rPr>
                        <a:t>Wg</a:t>
                      </a:r>
                      <a:endParaRPr lang="en-US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extLst>
                  <a:ext uri="{0D108BD9-81ED-4DB2-BD59-A6C34878D82A}">
                    <a16:rowId xmlns:a16="http://schemas.microsoft.com/office/drawing/2014/main" val="1745906405"/>
                  </a:ext>
                </a:extLst>
              </a:tr>
              <a:tr h="28191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9/01/21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+mn-lt"/>
                        </a:rPr>
                        <a:t>Introduction, Visualizations  &amp; Exploratory Data Analysis - Chapter</a:t>
                      </a:r>
                      <a:r>
                        <a:rPr lang="en-US" sz="1400" b="0" baseline="0" dirty="0">
                          <a:effectLst/>
                          <a:latin typeface="+mn-lt"/>
                        </a:rPr>
                        <a:t> 1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extLst>
                  <a:ext uri="{0D108BD9-81ED-4DB2-BD59-A6C34878D82A}">
                    <a16:rowId xmlns:a16="http://schemas.microsoft.com/office/drawing/2014/main" val="2334705323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9/15/21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Int</a:t>
                      </a:r>
                      <a:r>
                        <a:rPr lang="en-US" sz="14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roduction to  R 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extLst>
                  <a:ext uri="{0D108BD9-81ED-4DB2-BD59-A6C34878D82A}">
                    <a16:rowId xmlns:a16="http://schemas.microsoft.com/office/drawing/2014/main" val="935628294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+mn-lt"/>
                        </a:rPr>
                        <a:t>3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9/22/21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Statistical Experiments</a:t>
                      </a:r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Homework #1 - EDA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5%</a:t>
                      </a:r>
                    </a:p>
                  </a:txBody>
                  <a:tcPr marL="61628" marR="61628" marT="0" marB="0" anchor="ctr"/>
                </a:tc>
                <a:extLst>
                  <a:ext uri="{0D108BD9-81ED-4DB2-BD59-A6C34878D82A}">
                    <a16:rowId xmlns:a16="http://schemas.microsoft.com/office/drawing/2014/main" val="4199240085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4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9/29/21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Regression </a:t>
                      </a:r>
                      <a:r>
                        <a:rPr lang="mr-IN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–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Chapter 2 and 3      </a:t>
                      </a: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Homework #2 -Testing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5%</a:t>
                      </a:r>
                    </a:p>
                  </a:txBody>
                  <a:tcPr marL="61628" marR="61628" marT="0" marB="0" anchor="ctr"/>
                </a:tc>
                <a:extLst>
                  <a:ext uri="{0D108BD9-81ED-4DB2-BD59-A6C34878D82A}">
                    <a16:rowId xmlns:a16="http://schemas.microsoft.com/office/drawing/2014/main" val="899884739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5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10/06/21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Inference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extLst>
                  <a:ext uri="{0D108BD9-81ED-4DB2-BD59-A6C34878D82A}">
                    <a16:rowId xmlns:a16="http://schemas.microsoft.com/office/drawing/2014/main" val="4051322337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+mn-lt"/>
                        </a:rPr>
                        <a:t>6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10/13/21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latin typeface="+mn-lt"/>
                        </a:rPr>
                        <a:t>Models Review                    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400" b="1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extLst>
                  <a:ext uri="{0D108BD9-81ED-4DB2-BD59-A6C34878D82A}">
                    <a16:rowId xmlns:a16="http://schemas.microsoft.com/office/drawing/2014/main" val="1964258406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10/20/21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Midterm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Exam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Midterm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+mn-lt"/>
                        </a:rPr>
                        <a:t>20%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extLst>
                  <a:ext uri="{0D108BD9-81ED-4DB2-BD59-A6C34878D82A}">
                    <a16:rowId xmlns:a16="http://schemas.microsoft.com/office/drawing/2014/main" val="2129277042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7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10/27/21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Review Midterm and R coding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400" b="0" dirty="0">
                          <a:solidFill>
                            <a:schemeClr val="accent6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Project #1 - Regression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15%</a:t>
                      </a:r>
                    </a:p>
                  </a:txBody>
                  <a:tcPr marL="61628" marR="61628" marT="0" marB="0" anchor="ctr"/>
                </a:tc>
                <a:extLst>
                  <a:ext uri="{0D108BD9-81ED-4DB2-BD59-A6C34878D82A}">
                    <a16:rowId xmlns:a16="http://schemas.microsoft.com/office/drawing/2014/main" val="55268224"/>
                  </a:ext>
                </a:extLst>
              </a:tr>
              <a:tr h="23765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8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11/03/21</a:t>
                      </a:r>
                      <a:endParaRPr lang="en-US" sz="1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Tableau-1 &amp; Classification Models – Chapter 4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400" dirty="0">
                        <a:solidFill>
                          <a:schemeClr val="accent6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extLst>
                  <a:ext uri="{0D108BD9-81ED-4DB2-BD59-A6C34878D82A}">
                    <a16:rowId xmlns:a16="http://schemas.microsoft.com/office/drawing/2014/main" val="2802871404"/>
                  </a:ext>
                </a:extLst>
              </a:tr>
              <a:tr h="429142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9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11/10/21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Bayesian Models</a:t>
                      </a:r>
                      <a:endParaRPr lang="en-US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Homework #3 Classification Models Due on Friday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+mn-lt"/>
                        </a:rPr>
                        <a:t>5% 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extLst>
                  <a:ext uri="{0D108BD9-81ED-4DB2-BD59-A6C34878D82A}">
                    <a16:rowId xmlns:a16="http://schemas.microsoft.com/office/drawing/2014/main" val="2298090164"/>
                  </a:ext>
                </a:extLst>
              </a:tr>
              <a:tr h="28191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11/17/21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Tableau -2 , </a:t>
                      </a:r>
                      <a:r>
                        <a:rPr lang="en-US" sz="14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Resampling - Chapter 5  &amp; Machine Learning Models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extLst>
                  <a:ext uri="{0D108BD9-81ED-4DB2-BD59-A6C34878D82A}">
                    <a16:rowId xmlns:a16="http://schemas.microsoft.com/office/drawing/2014/main" val="3525027299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Thanksgiving</a:t>
                      </a:r>
                      <a:r>
                        <a:rPr lang="en-US" sz="1400" baseline="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Recess</a:t>
                      </a:r>
                      <a:endParaRPr lang="en-US" sz="1400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extLst>
                  <a:ext uri="{0D108BD9-81ED-4DB2-BD59-A6C34878D82A}">
                    <a16:rowId xmlns:a16="http://schemas.microsoft.com/office/drawing/2014/main" val="982648810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11/29/21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Tableau – 3 &amp; Advance Classification  Models – Chapter6 to  9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Homework #4 - Bayesian Models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5%</a:t>
                      </a:r>
                    </a:p>
                  </a:txBody>
                  <a:tcPr marL="61628" marR="61628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12/01/21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Clustering</a:t>
                      </a:r>
                      <a:r>
                        <a:rPr lang="en-US" sz="1400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- Chapter 10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Homework #5 ML.            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3%</a:t>
                      </a:r>
                    </a:p>
                  </a:txBody>
                  <a:tcPr marL="61628" marR="61628" marT="0" marB="0" anchor="ctr"/>
                </a:tc>
                <a:extLst>
                  <a:ext uri="{0D108BD9-81ED-4DB2-BD59-A6C34878D82A}">
                    <a16:rowId xmlns:a16="http://schemas.microsoft.com/office/drawing/2014/main" val="2809188576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+mn-lt"/>
                        </a:rPr>
                        <a:t>13</a:t>
                      </a: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12/06/21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Project</a:t>
                      </a:r>
                      <a:r>
                        <a:rPr lang="en-US" sz="14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Discussion and Machine Learning Models Lab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628" marR="61628" marT="0" marB="0" anchor="ctr"/>
                </a:tc>
                <a:extLst>
                  <a:ext uri="{0D108BD9-81ED-4DB2-BD59-A6C34878D82A}">
                    <a16:rowId xmlns:a16="http://schemas.microsoft.com/office/drawing/2014/main" val="288882835"/>
                  </a:ext>
                </a:extLst>
              </a:tr>
              <a:tr h="576368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+mn-lt"/>
                        </a:rPr>
                        <a:t>14</a:t>
                      </a: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12/08/21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Final</a:t>
                      </a:r>
                      <a:r>
                        <a:rPr lang="en-US" sz="1400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Exam Preparation  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Project #2-Tableau, Data manipulation, visualizations, comparisons and modeling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15%</a:t>
                      </a:r>
                    </a:p>
                  </a:txBody>
                  <a:tcPr marL="61628" marR="61628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latin typeface="+mn-lt"/>
                      </a:endParaRP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12/15/21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Final Exam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Final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20%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latin typeface="+mn-lt"/>
                      </a:endParaRP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Collaboration &amp; attendance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7%</a:t>
                      </a:r>
                    </a:p>
                  </a:txBody>
                  <a:tcPr marL="61628" marR="61628" marT="0" marB="0" anchor="ctr"/>
                </a:tc>
                <a:extLst>
                  <a:ext uri="{0D108BD9-81ED-4DB2-BD59-A6C34878D82A}">
                    <a16:rowId xmlns:a16="http://schemas.microsoft.com/office/drawing/2014/main" val="1479925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499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39C895-6095-7C4C-BB64-9AFFF1A65118}"/>
              </a:ext>
            </a:extLst>
          </p:cNvPr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 spc="-100" baseline="0">
                <a:latin typeface="+mj-lt"/>
                <a:ea typeface="+mj-ea"/>
                <a:cs typeface="+mj-cs"/>
              </a:rPr>
              <a:t>Are Sales associated with advertising?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C2A2E-C5B5-1642-8FB5-B9C256A1E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/>
            <a:r>
              <a:rPr lang="en-US" sz="1400" dirty="0"/>
              <a:t>d</a:t>
            </a:r>
            <a:r>
              <a:rPr lang="en-US" sz="1400" dirty="0">
                <a:solidFill>
                  <a:srgbClr val="7030A0"/>
                </a:solidFill>
              </a:rPr>
              <a:t>ata &lt;- Advertising</a:t>
            </a:r>
          </a:p>
          <a:p>
            <a:pPr marL="0" indent="0"/>
            <a:r>
              <a:rPr lang="en-US" sz="1400" dirty="0" err="1">
                <a:solidFill>
                  <a:srgbClr val="7030A0"/>
                </a:solidFill>
              </a:rPr>
              <a:t>data_num</a:t>
            </a:r>
            <a:r>
              <a:rPr lang="en-US" sz="1400" dirty="0">
                <a:solidFill>
                  <a:srgbClr val="7030A0"/>
                </a:solidFill>
              </a:rPr>
              <a:t> &lt;- data[,2:5]</a:t>
            </a:r>
          </a:p>
          <a:p>
            <a:pPr marL="0" indent="0"/>
            <a:endParaRPr lang="en-US" sz="1400" dirty="0">
              <a:solidFill>
                <a:srgbClr val="7030A0"/>
              </a:solidFill>
            </a:endParaRPr>
          </a:p>
          <a:p>
            <a:pPr marL="0" indent="0"/>
            <a:r>
              <a:rPr lang="en-US" sz="1400" dirty="0">
                <a:solidFill>
                  <a:srgbClr val="7030A0"/>
                </a:solidFill>
              </a:rPr>
              <a:t>library(</a:t>
            </a:r>
            <a:r>
              <a:rPr lang="en-US" sz="1400" dirty="0" err="1">
                <a:solidFill>
                  <a:srgbClr val="7030A0"/>
                </a:solidFill>
              </a:rPr>
              <a:t>corrplot</a:t>
            </a:r>
            <a:r>
              <a:rPr lang="en-US" sz="1400" dirty="0">
                <a:solidFill>
                  <a:srgbClr val="7030A0"/>
                </a:solidFill>
              </a:rPr>
              <a:t>)</a:t>
            </a:r>
          </a:p>
          <a:p>
            <a:pPr marL="0" indent="0"/>
            <a:endParaRPr lang="en-US" sz="1400" dirty="0">
              <a:solidFill>
                <a:srgbClr val="7030A0"/>
              </a:solidFill>
            </a:endParaRPr>
          </a:p>
          <a:p>
            <a:pPr marL="0" indent="0"/>
            <a:r>
              <a:rPr lang="en-US" sz="1400" dirty="0" err="1">
                <a:solidFill>
                  <a:srgbClr val="7030A0"/>
                </a:solidFill>
              </a:rPr>
              <a:t>corrplot.mixed</a:t>
            </a:r>
            <a:r>
              <a:rPr lang="en-US" sz="1400" dirty="0">
                <a:solidFill>
                  <a:srgbClr val="7030A0"/>
                </a:solidFill>
              </a:rPr>
              <a:t>(</a:t>
            </a:r>
            <a:r>
              <a:rPr lang="en-US" sz="1400" dirty="0" err="1">
                <a:solidFill>
                  <a:srgbClr val="7030A0"/>
                </a:solidFill>
              </a:rPr>
              <a:t>cor</a:t>
            </a:r>
            <a:r>
              <a:rPr lang="en-US" sz="1400" dirty="0">
                <a:solidFill>
                  <a:srgbClr val="7030A0"/>
                </a:solidFill>
              </a:rPr>
              <a:t>(</a:t>
            </a:r>
            <a:r>
              <a:rPr lang="en-US" sz="1400" dirty="0" err="1">
                <a:solidFill>
                  <a:srgbClr val="7030A0"/>
                </a:solidFill>
              </a:rPr>
              <a:t>data_num</a:t>
            </a:r>
            <a:r>
              <a:rPr lang="en-US" sz="1400" dirty="0">
                <a:solidFill>
                  <a:srgbClr val="7030A0"/>
                </a:solidFill>
              </a:rPr>
              <a:t>), order = 'AOE’) </a:t>
            </a:r>
          </a:p>
          <a:p>
            <a:pPr marL="0" indent="0"/>
            <a:endParaRPr lang="en-US" sz="1400" dirty="0">
              <a:solidFill>
                <a:srgbClr val="7030A0"/>
              </a:solidFill>
            </a:endParaRPr>
          </a:p>
          <a:p>
            <a:pPr marL="0" indent="0"/>
            <a:endParaRPr lang="en-US" sz="1400" dirty="0">
              <a:solidFill>
                <a:srgbClr val="7030A0"/>
              </a:solidFill>
            </a:endParaRPr>
          </a:p>
          <a:p>
            <a:pPr marL="0" indent="0"/>
            <a:r>
              <a:rPr lang="en-US" sz="1400" dirty="0"/>
              <a:t>Sales is highly correlated the TV (correlation 78%), follow by radio (58%) and newspaper (23%)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09200D-9DF4-1747-930E-9A38F765A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144459"/>
            <a:ext cx="4038600" cy="37760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06931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39C895-6095-7C4C-BB64-9AFFF1A65118}"/>
              </a:ext>
            </a:extLst>
          </p:cNvPr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 spc="-100" baseline="0" dirty="0">
                <a:latin typeface="+mj-lt"/>
                <a:ea typeface="+mj-ea"/>
                <a:cs typeface="+mj-cs"/>
              </a:rPr>
              <a:t>Is the relationship linear?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C2A2E-C5B5-1642-8FB5-B9C256A1E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/>
            <a:r>
              <a:rPr lang="en-US" sz="1400" dirty="0"/>
              <a:t>pairs(</a:t>
            </a:r>
            <a:r>
              <a:rPr lang="en-US" sz="1400" dirty="0" err="1"/>
              <a:t>data_num</a:t>
            </a:r>
            <a:r>
              <a:rPr lang="en-US" sz="1400" dirty="0"/>
              <a:t>)</a:t>
            </a:r>
            <a:endParaRPr lang="en-US" sz="1400" dirty="0">
              <a:solidFill>
                <a:srgbClr val="7030A0"/>
              </a:solidFill>
            </a:endParaRPr>
          </a:p>
          <a:p>
            <a:pPr marL="0" indent="0"/>
            <a:endParaRPr lang="en-US" sz="1400" dirty="0">
              <a:solidFill>
                <a:srgbClr val="7030A0"/>
              </a:solidFill>
            </a:endParaRPr>
          </a:p>
          <a:p>
            <a:pPr marL="0" indent="0"/>
            <a:endParaRPr lang="en-US" sz="1400" dirty="0">
              <a:solidFill>
                <a:srgbClr val="7030A0"/>
              </a:solidFill>
            </a:endParaRPr>
          </a:p>
          <a:p>
            <a:pPr marL="0" indent="0"/>
            <a:r>
              <a:rPr lang="en-US" sz="1400" dirty="0"/>
              <a:t>The relationship is not linear. </a:t>
            </a:r>
          </a:p>
          <a:p>
            <a:pPr marL="0" indent="0"/>
            <a:endParaRPr lang="en-US" sz="1400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1527E-E21E-8146-95C2-C652C3B7E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166" y="1673352"/>
            <a:ext cx="4675033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39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16" y="669681"/>
            <a:ext cx="8318552" cy="523220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a training set and a hold out period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90847" y="1774884"/>
            <a:ext cx="3854153" cy="1535034"/>
          </a:xfrm>
          <a:prstGeom prst="rect">
            <a:avLst/>
          </a:prstGeom>
        </p:spPr>
        <p:txBody>
          <a:bodyPr wrap="square" lIns="57148" tIns="28574" rIns="57148" bIns="28574">
            <a:spAutoFit/>
          </a:bodyPr>
          <a:lstStyle>
            <a:defPPr>
              <a:defRPr lang="en-US"/>
            </a:defPPr>
            <a:lvl1pPr marL="0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66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3209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9802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86409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330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96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6202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2803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Training Set: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2000 to 2013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Hold Out Period: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2014 to 2016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6860" y="5872719"/>
            <a:ext cx="108722" cy="8810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434D6A5-163F-44B3-A819-30656FCAF9A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65BD89-C5F0-0D48-AD04-0427D0C341F6}"/>
              </a:ext>
            </a:extLst>
          </p:cNvPr>
          <p:cNvSpPr/>
          <p:nvPr/>
        </p:nvSpPr>
        <p:spPr>
          <a:xfrm>
            <a:off x="812800" y="3679294"/>
            <a:ext cx="7543799" cy="1719700"/>
          </a:xfrm>
          <a:prstGeom prst="rect">
            <a:avLst/>
          </a:prstGeom>
        </p:spPr>
        <p:txBody>
          <a:bodyPr wrap="square" lIns="57148" tIns="28574" rIns="57148" bIns="28574">
            <a:spAutoFit/>
          </a:bodyPr>
          <a:lstStyle>
            <a:defPPr>
              <a:defRPr lang="en-US"/>
            </a:defPPr>
            <a:lvl1pPr marL="0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66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3209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9802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86409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330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96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6202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2803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We want to know the impact and ROI of TV, Radio and Newspaper Ads during the last year of data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What are the recommendations for 2017?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58FD7A-39A8-C44A-9500-E58785C53DC9}"/>
              </a:ext>
            </a:extLst>
          </p:cNvPr>
          <p:cNvSpPr/>
          <p:nvPr/>
        </p:nvSpPr>
        <p:spPr>
          <a:xfrm>
            <a:off x="971847" y="5410002"/>
            <a:ext cx="7543799" cy="1288812"/>
          </a:xfrm>
          <a:prstGeom prst="rect">
            <a:avLst/>
          </a:prstGeom>
        </p:spPr>
        <p:txBody>
          <a:bodyPr wrap="square" lIns="57148" tIns="28574" rIns="57148" bIns="28574">
            <a:spAutoFit/>
          </a:bodyPr>
          <a:lstStyle>
            <a:defPPr>
              <a:defRPr lang="en-US"/>
            </a:defPPr>
            <a:lvl1pPr marL="0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66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3209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9802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86409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330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96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6202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2803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ROI_TV = Sales driven by TV advertisement / Spend on TV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Total ROI = Sales driven by advertisement/ Total advertisement spend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Net ROI = ROI * Gross Profit Margin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29ACDF-2220-DE4D-BC9E-79C8D61D440C}"/>
              </a:ext>
            </a:extLst>
          </p:cNvPr>
          <p:cNvSpPr/>
          <p:nvPr/>
        </p:nvSpPr>
        <p:spPr>
          <a:xfrm>
            <a:off x="5168899" y="1251282"/>
            <a:ext cx="399385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7030A0"/>
                </a:solidFill>
              </a:rPr>
              <a:t>data.df</a:t>
            </a:r>
            <a:r>
              <a:rPr lang="en-US" sz="1600" dirty="0">
                <a:solidFill>
                  <a:srgbClr val="7030A0"/>
                </a:solidFill>
              </a:rPr>
              <a:t> &lt;- </a:t>
            </a:r>
            <a:r>
              <a:rPr lang="en-US" sz="1600" dirty="0" err="1">
                <a:solidFill>
                  <a:srgbClr val="7030A0"/>
                </a:solidFill>
              </a:rPr>
              <a:t>data.frame</a:t>
            </a:r>
            <a:r>
              <a:rPr lang="en-US" sz="1600" dirty="0">
                <a:solidFill>
                  <a:srgbClr val="7030A0"/>
                </a:solidFill>
              </a:rPr>
              <a:t>(data)</a:t>
            </a:r>
          </a:p>
          <a:p>
            <a:endParaRPr lang="en-US" sz="1600" dirty="0">
              <a:solidFill>
                <a:srgbClr val="7030A0"/>
              </a:solidFill>
            </a:endParaRPr>
          </a:p>
          <a:p>
            <a:r>
              <a:rPr lang="en-US" sz="1600" dirty="0" err="1">
                <a:solidFill>
                  <a:srgbClr val="7030A0"/>
                </a:solidFill>
              </a:rPr>
              <a:t>data.df.train</a:t>
            </a:r>
            <a:r>
              <a:rPr lang="en-US" sz="1600" dirty="0">
                <a:solidFill>
                  <a:srgbClr val="7030A0"/>
                </a:solidFill>
              </a:rPr>
              <a:t> &lt;- subset(</a:t>
            </a:r>
            <a:r>
              <a:rPr lang="en-US" sz="1600" dirty="0" err="1">
                <a:solidFill>
                  <a:srgbClr val="7030A0"/>
                </a:solidFill>
              </a:rPr>
              <a:t>data.df,year</a:t>
            </a:r>
            <a:r>
              <a:rPr lang="en-US" sz="1600" dirty="0">
                <a:solidFill>
                  <a:srgbClr val="7030A0"/>
                </a:solidFill>
              </a:rPr>
              <a:t>&lt;2014)</a:t>
            </a:r>
          </a:p>
          <a:p>
            <a:r>
              <a:rPr lang="en-US" sz="1600" dirty="0">
                <a:solidFill>
                  <a:srgbClr val="7030A0"/>
                </a:solidFill>
              </a:rPr>
              <a:t>head(</a:t>
            </a:r>
            <a:r>
              <a:rPr lang="en-US" sz="1600" dirty="0" err="1">
                <a:solidFill>
                  <a:srgbClr val="7030A0"/>
                </a:solidFill>
              </a:rPr>
              <a:t>data.df.train</a:t>
            </a:r>
            <a:r>
              <a:rPr lang="en-US" sz="1600" dirty="0">
                <a:solidFill>
                  <a:srgbClr val="7030A0"/>
                </a:solidFill>
              </a:rPr>
              <a:t>)</a:t>
            </a:r>
          </a:p>
          <a:p>
            <a:r>
              <a:rPr lang="en-US" sz="1600" dirty="0">
                <a:solidFill>
                  <a:srgbClr val="7030A0"/>
                </a:solidFill>
              </a:rPr>
              <a:t>dim(</a:t>
            </a:r>
            <a:r>
              <a:rPr lang="en-US" sz="1600" dirty="0" err="1">
                <a:solidFill>
                  <a:srgbClr val="7030A0"/>
                </a:solidFill>
              </a:rPr>
              <a:t>data.df.train</a:t>
            </a:r>
            <a:r>
              <a:rPr lang="en-US" sz="1600" dirty="0">
                <a:solidFill>
                  <a:srgbClr val="7030A0"/>
                </a:solidFill>
              </a:rPr>
              <a:t>)</a:t>
            </a:r>
          </a:p>
          <a:p>
            <a:endParaRPr lang="en-US" sz="1600" dirty="0">
              <a:solidFill>
                <a:srgbClr val="7030A0"/>
              </a:solidFill>
            </a:endParaRPr>
          </a:p>
          <a:p>
            <a:r>
              <a:rPr lang="en-US" sz="1600" dirty="0" err="1">
                <a:solidFill>
                  <a:srgbClr val="7030A0"/>
                </a:solidFill>
              </a:rPr>
              <a:t>data.df.test</a:t>
            </a:r>
            <a:r>
              <a:rPr lang="en-US" sz="1600" dirty="0">
                <a:solidFill>
                  <a:srgbClr val="7030A0"/>
                </a:solidFill>
              </a:rPr>
              <a:t> &lt;- subset(</a:t>
            </a:r>
            <a:r>
              <a:rPr lang="en-US" sz="1600" dirty="0" err="1">
                <a:solidFill>
                  <a:srgbClr val="7030A0"/>
                </a:solidFill>
              </a:rPr>
              <a:t>data.df,year</a:t>
            </a:r>
            <a:r>
              <a:rPr lang="en-US" sz="1600" dirty="0">
                <a:solidFill>
                  <a:srgbClr val="7030A0"/>
                </a:solidFill>
              </a:rPr>
              <a:t>&gt;2013)</a:t>
            </a:r>
          </a:p>
          <a:p>
            <a:r>
              <a:rPr lang="en-US" sz="1600" dirty="0">
                <a:solidFill>
                  <a:srgbClr val="7030A0"/>
                </a:solidFill>
              </a:rPr>
              <a:t>head(</a:t>
            </a:r>
            <a:r>
              <a:rPr lang="en-US" sz="1600" dirty="0" err="1">
                <a:solidFill>
                  <a:srgbClr val="7030A0"/>
                </a:solidFill>
              </a:rPr>
              <a:t>data.df.test</a:t>
            </a:r>
            <a:r>
              <a:rPr lang="en-US" sz="1600" dirty="0">
                <a:solidFill>
                  <a:srgbClr val="7030A0"/>
                </a:solidFill>
              </a:rPr>
              <a:t>)</a:t>
            </a:r>
          </a:p>
          <a:p>
            <a:r>
              <a:rPr lang="en-US" sz="1600" dirty="0">
                <a:solidFill>
                  <a:srgbClr val="7030A0"/>
                </a:solidFill>
              </a:rPr>
              <a:t>dim(</a:t>
            </a:r>
            <a:r>
              <a:rPr lang="en-US" sz="1600" dirty="0" err="1">
                <a:solidFill>
                  <a:srgbClr val="7030A0"/>
                </a:solidFill>
              </a:rPr>
              <a:t>data.df.test</a:t>
            </a:r>
            <a:r>
              <a:rPr lang="en-US" sz="1600" dirty="0">
                <a:solidFill>
                  <a:srgbClr val="7030A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488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1381" y="940691"/>
            <a:ext cx="8492031" cy="874662"/>
          </a:xfrm>
        </p:spPr>
        <p:txBody>
          <a:bodyPr>
            <a:normAutofit/>
          </a:bodyPr>
          <a:lstStyle/>
          <a:p>
            <a:r>
              <a:rPr lang="en-US" sz="2025" dirty="0"/>
              <a:t>Hybrid linear/log curves yield more realistic models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1382" y="1471884"/>
            <a:ext cx="7206074" cy="888703"/>
          </a:xfrm>
          <a:prstGeom prst="rect">
            <a:avLst/>
          </a:prstGeom>
          <a:noFill/>
        </p:spPr>
        <p:txBody>
          <a:bodyPr wrap="square" lIns="57148" tIns="28574" rIns="57148" bIns="28574" rtlCol="0">
            <a:spAutoFit/>
          </a:bodyPr>
          <a:lstStyle/>
          <a:p>
            <a:endParaRPr lang="en-US" sz="15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9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864" y="2012876"/>
            <a:ext cx="6861387" cy="3461926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lIns="67722" tIns="33861" rIns="67722" bIns="33861" rtlCol="0" anchor="ctr"/>
          <a:lstStyle/>
          <a:p>
            <a:pPr algn="ctr" defTabSz="677315">
              <a:defRPr/>
            </a:pPr>
            <a:endParaRPr lang="en-US" sz="1350" kern="0" dirty="0">
              <a:solidFill>
                <a:srgbClr val="E4E4E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1459021" y="2924735"/>
            <a:ext cx="4987928" cy="2091464"/>
          </a:xfrm>
          <a:custGeom>
            <a:avLst/>
            <a:gdLst>
              <a:gd name="connsiteX0" fmla="*/ 0 w 4944139"/>
              <a:gd name="connsiteY0" fmla="*/ 2690037 h 2690037"/>
              <a:gd name="connsiteX1" fmla="*/ 552893 w 4944139"/>
              <a:gd name="connsiteY1" fmla="*/ 1212112 h 2690037"/>
              <a:gd name="connsiteX2" fmla="*/ 1903227 w 4944139"/>
              <a:gd name="connsiteY2" fmla="*/ 287079 h 2690037"/>
              <a:gd name="connsiteX3" fmla="*/ 4944139 w 4944139"/>
              <a:gd name="connsiteY3" fmla="*/ 0 h 269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4139" h="2690037">
                <a:moveTo>
                  <a:pt x="0" y="2690037"/>
                </a:moveTo>
                <a:cubicBezTo>
                  <a:pt x="117844" y="2151321"/>
                  <a:pt x="235689" y="1612605"/>
                  <a:pt x="552893" y="1212112"/>
                </a:cubicBezTo>
                <a:cubicBezTo>
                  <a:pt x="870097" y="811619"/>
                  <a:pt x="1171353" y="489098"/>
                  <a:pt x="1903227" y="287079"/>
                </a:cubicBezTo>
                <a:cubicBezTo>
                  <a:pt x="2635101" y="85060"/>
                  <a:pt x="3789620" y="42530"/>
                  <a:pt x="4944139" y="0"/>
                </a:cubicBez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tailEnd type="none"/>
          </a:ln>
          <a:effectLst/>
        </p:spPr>
        <p:txBody>
          <a:bodyPr lIns="57148" tIns="28574" rIns="57148" bIns="28574" rtlCol="0" anchor="ctr"/>
          <a:lstStyle/>
          <a:p>
            <a:pPr algn="ctr" defTabSz="677315">
              <a:defRPr/>
            </a:pPr>
            <a:endParaRPr lang="en-US" sz="1350" kern="0" dirty="0">
              <a:solidFill>
                <a:srgbClr val="4D4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396015" y="1964936"/>
            <a:ext cx="5017015" cy="1870132"/>
          </a:xfrm>
          <a:prstGeom prst="line">
            <a:avLst/>
          </a:prstGeom>
          <a:noFill/>
          <a:ln w="38100" cap="flat" cmpd="sng" algn="ctr">
            <a:solidFill>
              <a:srgbClr val="4D4D4D"/>
            </a:solidFill>
            <a:prstDash val="dash"/>
            <a:tailEnd type="none"/>
          </a:ln>
          <a:effectLst/>
        </p:spPr>
      </p:cxnSp>
      <p:sp>
        <p:nvSpPr>
          <p:cNvPr id="21" name="Up Arrow 20"/>
          <p:cNvSpPr/>
          <p:nvPr/>
        </p:nvSpPr>
        <p:spPr>
          <a:xfrm>
            <a:off x="1277876" y="2322617"/>
            <a:ext cx="236279" cy="2693582"/>
          </a:xfrm>
          <a:prstGeom prst="upArrow">
            <a:avLst/>
          </a:prstGeom>
          <a:solidFill>
            <a:srgbClr val="E4E4E4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57148" tIns="28574" rIns="57148" bIns="28574" rtlCol="0" anchor="ctr"/>
          <a:lstStyle/>
          <a:p>
            <a:pPr algn="ctr" defTabSz="677315">
              <a:defRPr/>
            </a:pPr>
            <a:endParaRPr lang="en-US" sz="1350" kern="0" dirty="0">
              <a:solidFill>
                <a:srgbClr val="E4E4E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Up Arrow 21"/>
          <p:cNvSpPr/>
          <p:nvPr/>
        </p:nvSpPr>
        <p:spPr>
          <a:xfrm rot="5400000">
            <a:off x="4046280" y="2239919"/>
            <a:ext cx="236279" cy="5662819"/>
          </a:xfrm>
          <a:prstGeom prst="upArrow">
            <a:avLst/>
          </a:prstGeom>
          <a:solidFill>
            <a:srgbClr val="E4E4E4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57148" tIns="28574" rIns="57148" bIns="28574" rtlCol="0" anchor="ctr"/>
          <a:lstStyle/>
          <a:p>
            <a:pPr algn="ctr" defTabSz="677315">
              <a:defRPr/>
            </a:pPr>
            <a:endParaRPr lang="en-US" sz="1350" kern="0" dirty="0">
              <a:solidFill>
                <a:srgbClr val="E4E4E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6789920" y="2845989"/>
            <a:ext cx="2261301" cy="771850"/>
          </a:xfrm>
          <a:prstGeom prst="wedgeRectCallout">
            <a:avLst>
              <a:gd name="adj1" fmla="val -65802"/>
              <a:gd name="adj2" fmla="val -58766"/>
            </a:avLst>
          </a:prstGeom>
          <a:solidFill>
            <a:srgbClr val="FFDE0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lIns="57148" tIns="28574" rIns="57148" bIns="28574" rtlCol="0" anchor="ctr"/>
          <a:lstStyle/>
          <a:p>
            <a:pPr defTabSz="677315">
              <a:defRPr/>
            </a:pPr>
            <a:r>
              <a:rPr lang="en-US" sz="1050" kern="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functions yield realistic ROIs across a wider range of values and retain the property of diminishing returns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788607" y="2699025"/>
            <a:ext cx="727759" cy="242372"/>
          </a:xfrm>
          <a:prstGeom prst="rect">
            <a:avLst/>
          </a:prstGeom>
          <a:noFill/>
        </p:spPr>
        <p:txBody>
          <a:bodyPr wrap="none" lIns="57148" tIns="28574" rIns="57148" bIns="28574" rtlCol="0">
            <a:spAutoFit/>
          </a:bodyPr>
          <a:lstStyle/>
          <a:p>
            <a:pPr defTabSz="677315">
              <a:defRPr/>
            </a:pPr>
            <a:r>
              <a:rPr lang="en-US" sz="1200" i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Revenue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75966" y="5189468"/>
            <a:ext cx="950577" cy="242372"/>
          </a:xfrm>
          <a:prstGeom prst="rect">
            <a:avLst/>
          </a:prstGeom>
          <a:noFill/>
        </p:spPr>
        <p:txBody>
          <a:bodyPr wrap="none" lIns="57148" tIns="28574" rIns="57148" bIns="28574" rtlCol="0">
            <a:spAutoFit/>
          </a:bodyPr>
          <a:lstStyle/>
          <a:p>
            <a:pPr defTabSz="677315">
              <a:defRPr/>
            </a:pPr>
            <a:r>
              <a:rPr lang="en-US" sz="1200" i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Touchpoints</a:t>
            </a:r>
          </a:p>
        </p:txBody>
      </p:sp>
      <p:sp>
        <p:nvSpPr>
          <p:cNvPr id="26" name="Freeform 25"/>
          <p:cNvSpPr/>
          <p:nvPr/>
        </p:nvSpPr>
        <p:spPr>
          <a:xfrm>
            <a:off x="1459020" y="2748244"/>
            <a:ext cx="5111504" cy="1672904"/>
          </a:xfrm>
          <a:custGeom>
            <a:avLst/>
            <a:gdLst>
              <a:gd name="connsiteX0" fmla="*/ 0 w 6900530"/>
              <a:gd name="connsiteY0" fmla="*/ 2317897 h 2317897"/>
              <a:gd name="connsiteX1" fmla="*/ 1350334 w 6900530"/>
              <a:gd name="connsiteY1" fmla="*/ 1020725 h 2317897"/>
              <a:gd name="connsiteX2" fmla="*/ 3678865 w 6900530"/>
              <a:gd name="connsiteY2" fmla="*/ 308344 h 2317897"/>
              <a:gd name="connsiteX3" fmla="*/ 6900530 w 6900530"/>
              <a:gd name="connsiteY3" fmla="*/ 0 h 2317897"/>
              <a:gd name="connsiteX4" fmla="*/ 6900530 w 6900530"/>
              <a:gd name="connsiteY4" fmla="*/ 0 h 231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0530" h="2317897">
                <a:moveTo>
                  <a:pt x="0" y="2317897"/>
                </a:moveTo>
                <a:cubicBezTo>
                  <a:pt x="368595" y="1836773"/>
                  <a:pt x="737190" y="1355650"/>
                  <a:pt x="1350334" y="1020725"/>
                </a:cubicBezTo>
                <a:cubicBezTo>
                  <a:pt x="1963478" y="685800"/>
                  <a:pt x="2753832" y="478465"/>
                  <a:pt x="3678865" y="308344"/>
                </a:cubicBezTo>
                <a:cubicBezTo>
                  <a:pt x="4603898" y="138223"/>
                  <a:pt x="6900530" y="0"/>
                  <a:pt x="6900530" y="0"/>
                </a:cubicBezTo>
                <a:lnTo>
                  <a:pt x="6900530" y="0"/>
                </a:lnTo>
              </a:path>
            </a:pathLst>
          </a:custGeom>
          <a:noFill/>
          <a:ln w="44450" cap="flat" cmpd="sng" algn="ctr">
            <a:solidFill>
              <a:srgbClr val="E80088"/>
            </a:solidFill>
            <a:prstDash val="solid"/>
            <a:tailEnd type="none"/>
          </a:ln>
          <a:effectLst/>
        </p:spPr>
        <p:txBody>
          <a:bodyPr lIns="57148" tIns="28574" rIns="57148" bIns="28574" rtlCol="0" anchor="ctr"/>
          <a:lstStyle/>
          <a:p>
            <a:pPr algn="ctr" defTabSz="677315">
              <a:defRPr/>
            </a:pPr>
            <a:endParaRPr lang="en-US" sz="1350" kern="0" dirty="0">
              <a:solidFill>
                <a:srgbClr val="4D4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9533724" y="5698708"/>
            <a:ext cx="108722" cy="88107"/>
          </a:xfrm>
        </p:spPr>
        <p:txBody>
          <a:bodyPr/>
          <a:lstStyle/>
          <a:p>
            <a:pPr defTabSz="816220"/>
            <a:fld id="{2434D6A5-163F-44B3-A819-30656FCAF9AC}" type="slidenum">
              <a:rPr lang="en-US" smtClean="0">
                <a:solidFill>
                  <a:prstClr val="white"/>
                </a:solidFill>
              </a:rPr>
              <a:pPr defTabSz="816220"/>
              <a:t>23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85270" y="1176724"/>
            <a:ext cx="285750" cy="28575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6606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93209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9802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86409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33006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79606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26202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72803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2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lide Number Placeholder 5"/>
          <p:cNvSpPr txBox="1">
            <a:spLocks/>
          </p:cNvSpPr>
          <p:nvPr/>
        </p:nvSpPr>
        <p:spPr>
          <a:xfrm>
            <a:off x="8996860" y="5872719"/>
            <a:ext cx="108722" cy="8810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1306220" rtl="0" eaLnBrk="1" latinLnBrk="0" hangingPunct="1">
              <a:defRPr sz="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53110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6220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933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1244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555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1866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4882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34D6A5-163F-44B3-A819-30656FCAF9AC}" type="slidenum">
              <a:rPr lang="en-US" sz="600"/>
              <a:pPr/>
              <a:t>23</a:t>
            </a:fld>
            <a:endParaRPr lang="en-US" sz="600" dirty="0"/>
          </a:p>
        </p:txBody>
      </p:sp>
      <p:sp>
        <p:nvSpPr>
          <p:cNvPr id="33" name="Rectangular Callout 32"/>
          <p:cNvSpPr/>
          <p:nvPr/>
        </p:nvSpPr>
        <p:spPr>
          <a:xfrm>
            <a:off x="1984678" y="4799312"/>
            <a:ext cx="1436819" cy="771850"/>
          </a:xfrm>
          <a:prstGeom prst="wedgeRectCallout">
            <a:avLst>
              <a:gd name="adj1" fmla="val -77058"/>
              <a:gd name="adj2" fmla="val -39491"/>
            </a:avLst>
          </a:prstGeom>
          <a:solidFill>
            <a:srgbClr val="FFDE0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lIns="57148" tIns="28574" rIns="57148" bIns="28574" rtlCol="0" anchor="ctr"/>
          <a:lstStyle/>
          <a:p>
            <a:pPr defTabSz="677315">
              <a:defRPr/>
            </a:pPr>
            <a:r>
              <a:rPr lang="en-US" sz="1050" kern="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 functions do not follow a realistic behavior near 0</a:t>
            </a:r>
          </a:p>
        </p:txBody>
      </p:sp>
      <p:sp>
        <p:nvSpPr>
          <p:cNvPr id="34" name="Rectangular Callout 33"/>
          <p:cNvSpPr/>
          <p:nvPr/>
        </p:nvSpPr>
        <p:spPr>
          <a:xfrm>
            <a:off x="7311616" y="1939051"/>
            <a:ext cx="1436819" cy="322361"/>
          </a:xfrm>
          <a:prstGeom prst="wedgeRectCallout">
            <a:avLst>
              <a:gd name="adj1" fmla="val -121378"/>
              <a:gd name="adj2" fmla="val -36619"/>
            </a:avLst>
          </a:prstGeom>
          <a:solidFill>
            <a:srgbClr val="FFDE0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lIns="57148" tIns="28574" rIns="57148" bIns="28574" rtlCol="0" anchor="ctr"/>
          <a:lstStyle/>
          <a:p>
            <a:pPr defTabSz="677315">
              <a:defRPr/>
            </a:pPr>
            <a:r>
              <a:rPr lang="en-US" sz="1050" kern="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Model</a:t>
            </a:r>
          </a:p>
        </p:txBody>
      </p:sp>
      <p:sp>
        <p:nvSpPr>
          <p:cNvPr id="4" name="4-Point Star 3"/>
          <p:cNvSpPr/>
          <p:nvPr/>
        </p:nvSpPr>
        <p:spPr>
          <a:xfrm>
            <a:off x="2601232" y="2932965"/>
            <a:ext cx="685800" cy="685800"/>
          </a:xfrm>
          <a:prstGeom prst="star4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Rectangular Callout 34"/>
          <p:cNvSpPr/>
          <p:nvPr/>
        </p:nvSpPr>
        <p:spPr>
          <a:xfrm>
            <a:off x="3073929" y="3856033"/>
            <a:ext cx="1436819" cy="771850"/>
          </a:xfrm>
          <a:prstGeom prst="wedgeRectCallout">
            <a:avLst>
              <a:gd name="adj1" fmla="val -53381"/>
              <a:gd name="adj2" fmla="val -106224"/>
            </a:avLst>
          </a:prstGeom>
          <a:solidFill>
            <a:srgbClr val="FFDE0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lIns="57148" tIns="28574" rIns="57148" bIns="28574" rtlCol="0" anchor="ctr"/>
          <a:lstStyle/>
          <a:p>
            <a:pPr defTabSz="677315">
              <a:defRPr/>
            </a:pPr>
            <a:r>
              <a:rPr lang="en-US" sz="1050" kern="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Spend</a:t>
            </a:r>
          </a:p>
          <a:p>
            <a:pPr defTabSz="677315">
              <a:defRPr/>
            </a:pPr>
            <a:r>
              <a:rPr lang="en-US" sz="1050" kern="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forms have similar value near the </a:t>
            </a:r>
            <a:r>
              <a:rPr lang="en-US" sz="1050" kern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spend</a:t>
            </a:r>
            <a:endParaRPr lang="en-US" sz="1050" kern="0" dirty="0">
              <a:solidFill>
                <a:srgbClr val="4D4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45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230" y="388951"/>
            <a:ext cx="8492031" cy="739804"/>
          </a:xfrm>
        </p:spPr>
        <p:txBody>
          <a:bodyPr anchor="t">
            <a:normAutofit/>
          </a:bodyPr>
          <a:lstStyle/>
          <a:p>
            <a:r>
              <a:rPr lang="en-US" sz="2025" b="1" dirty="0"/>
              <a:t>Which Model Form should be used?</a:t>
            </a:r>
          </a:p>
        </p:txBody>
      </p:sp>
      <p:sp>
        <p:nvSpPr>
          <p:cNvPr id="26" name="Text Placeholder 4"/>
          <p:cNvSpPr txBox="1">
            <a:spLocks/>
          </p:cNvSpPr>
          <p:nvPr/>
        </p:nvSpPr>
        <p:spPr>
          <a:xfrm>
            <a:off x="2210436" y="1638326"/>
            <a:ext cx="6741596" cy="1648542"/>
          </a:xfrm>
          <a:prstGeom prst="rect">
            <a:avLst/>
          </a:prstGeom>
        </p:spPr>
        <p:txBody>
          <a:bodyPr lIns="57148" tIns="28574" rIns="57148" bIns="28574"/>
          <a:lstStyle>
            <a:lvl1pPr marL="501650" indent="0" algn="l" defTabSz="1101931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400" kern="1200">
                <a:solidFill>
                  <a:srgbClr val="4D4D4D"/>
                </a:solidFill>
                <a:latin typeface="Arial" pitchFamily="34" charset="0"/>
                <a:ea typeface="+mn-ea"/>
                <a:cs typeface="+mn-cs"/>
              </a:defRPr>
            </a:lvl1pPr>
            <a:lvl2pPr marL="685800" indent="-184150" algn="l" defTabSz="1101931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2400" kern="1200">
                <a:solidFill>
                  <a:srgbClr val="4D4D4D"/>
                </a:solidFill>
                <a:latin typeface="Arial" pitchFamily="34" charset="0"/>
                <a:ea typeface="+mn-ea"/>
                <a:cs typeface="+mn-cs"/>
              </a:defRPr>
            </a:lvl2pPr>
            <a:lvl3pPr marL="919163" indent="-233363" algn="l" defTabSz="1101931" rtl="0" eaLnBrk="1" latinLnBrk="0" hangingPunct="1">
              <a:spcBef>
                <a:spcPts val="0"/>
              </a:spcBef>
              <a:spcAft>
                <a:spcPts val="600"/>
              </a:spcAft>
              <a:buFont typeface="Omnes" pitchFamily="2" charset="0"/>
              <a:buChar char="–"/>
              <a:defRPr sz="1800" kern="1200">
                <a:solidFill>
                  <a:srgbClr val="4D4D4D"/>
                </a:solidFill>
                <a:latin typeface="Arial" pitchFamily="34" charset="0"/>
                <a:ea typeface="+mn-ea"/>
                <a:cs typeface="+mn-cs"/>
              </a:defRPr>
            </a:lvl3pPr>
            <a:lvl4pPr marL="1138238" indent="-219075" algn="l" defTabSz="1101931" rtl="0" eaLnBrk="1" latinLnBrk="0" hangingPunct="1">
              <a:spcBef>
                <a:spcPts val="0"/>
              </a:spcBef>
              <a:spcAft>
                <a:spcPts val="600"/>
              </a:spcAft>
              <a:buFont typeface="Omnes" pitchFamily="2" charset="0"/>
              <a:buChar char="–"/>
              <a:defRPr sz="1600" kern="1200">
                <a:solidFill>
                  <a:srgbClr val="4D4D4D"/>
                </a:solidFill>
                <a:latin typeface="Arial" pitchFamily="34" charset="0"/>
                <a:ea typeface="+mn-ea"/>
                <a:cs typeface="+mn-cs"/>
              </a:defRPr>
            </a:lvl4pPr>
            <a:lvl5pPr marL="587746" indent="-111598" algn="l" defTabSz="1101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rgbClr val="4D4D4D"/>
                </a:solidFill>
                <a:latin typeface="Omnes" pitchFamily="2" charset="0"/>
                <a:ea typeface="+mn-ea"/>
                <a:cs typeface="+mn-cs"/>
              </a:defRPr>
            </a:lvl5pPr>
            <a:lvl6pPr marL="3030311" indent="-275483" algn="l" defTabSz="1101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81276" indent="-275483" algn="l" defTabSz="1101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32242" indent="-275483" algn="l" defTabSz="1101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3207" indent="-275483" algn="l" defTabSz="1101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defTabSz="677315">
              <a:spcBef>
                <a:spcPts val="444"/>
              </a:spcBef>
              <a:buFont typeface="Arial"/>
              <a:buChar char="•"/>
              <a:tabLst>
                <a:tab pos="846644" algn="l"/>
              </a:tabLst>
              <a:defRPr/>
            </a:pPr>
            <a:r>
              <a:rPr lang="en-GB" sz="1050" kern="0" dirty="0">
                <a:cs typeface="Arial" panose="020B0604020202020204" pitchFamily="34" charset="0"/>
                <a:sym typeface="Symbol"/>
              </a:rPr>
              <a:t>Sales =   </a:t>
            </a:r>
            <a:r>
              <a:rPr lang="en-US" sz="1050" kern="0" dirty="0">
                <a:cs typeface="Arial" panose="020B0604020202020204" pitchFamily="34" charset="0"/>
                <a:sym typeface="Symbol"/>
              </a:rPr>
              <a:t>Base Demand</a:t>
            </a:r>
            <a:r>
              <a:rPr lang="en-GB" sz="1050" kern="0" dirty="0">
                <a:cs typeface="Arial" panose="020B0604020202020204" pitchFamily="34" charset="0"/>
                <a:sym typeface="Symbol"/>
              </a:rPr>
              <a:t> </a:t>
            </a:r>
            <a:r>
              <a:rPr lang="en-GB" sz="1050" kern="0" dirty="0">
                <a:cs typeface="Arial" panose="020B0604020202020204" pitchFamily="34" charset="0"/>
              </a:rPr>
              <a:t>  *   </a:t>
            </a:r>
            <a:r>
              <a:rPr lang="en-GB" sz="1050" b="1" kern="0" dirty="0">
                <a:solidFill>
                  <a:srgbClr val="00A5AA">
                    <a:lumMod val="50000"/>
                  </a:srgbClr>
                </a:solidFill>
                <a:cs typeface="Arial" panose="020B0604020202020204" pitchFamily="34" charset="0"/>
              </a:rPr>
              <a:t>TV Investment</a:t>
            </a:r>
            <a:r>
              <a:rPr lang="el-GR" sz="1050" b="1" kern="0" baseline="30000" dirty="0">
                <a:solidFill>
                  <a:srgbClr val="00A5AA">
                    <a:lumMod val="50000"/>
                  </a:srgbClr>
                </a:solidFill>
                <a:cs typeface="Arial" panose="020B0604020202020204" pitchFamily="34" charset="0"/>
                <a:sym typeface="Symbol"/>
              </a:rPr>
              <a:t> </a:t>
            </a:r>
            <a:r>
              <a:rPr lang="en-US" sz="1050" b="1" kern="0" baseline="50000" dirty="0">
                <a:solidFill>
                  <a:srgbClr val="00A5AA">
                    <a:lumMod val="50000"/>
                  </a:srgbClr>
                </a:solidFill>
                <a:cs typeface="Arial" panose="020B0604020202020204" pitchFamily="34" charset="0"/>
                <a:sym typeface="Symbol"/>
              </a:rPr>
              <a:t>TV Lift Factor</a:t>
            </a:r>
            <a:r>
              <a:rPr lang="en-GB" sz="1050" b="1" kern="0" baseline="50000" dirty="0">
                <a:solidFill>
                  <a:srgbClr val="E80088">
                    <a:lumMod val="50000"/>
                  </a:srgbClr>
                </a:solidFill>
                <a:cs typeface="Arial" panose="020B0604020202020204" pitchFamily="34" charset="0"/>
                <a:sym typeface="Symbol"/>
              </a:rPr>
              <a:t> </a:t>
            </a:r>
            <a:r>
              <a:rPr lang="en-GB" sz="1050" b="1" kern="0" dirty="0">
                <a:solidFill>
                  <a:srgbClr val="E80088">
                    <a:lumMod val="50000"/>
                  </a:srgbClr>
                </a:solidFill>
                <a:cs typeface="Arial" panose="020B0604020202020204" pitchFamily="34" charset="0"/>
                <a:sym typeface="Symbol"/>
              </a:rPr>
              <a:t>  </a:t>
            </a:r>
            <a:r>
              <a:rPr lang="en-GB" sz="1050" kern="0" dirty="0">
                <a:cs typeface="Arial" panose="020B0604020202020204" pitchFamily="34" charset="0"/>
              </a:rPr>
              <a:t>*   </a:t>
            </a:r>
            <a:r>
              <a:rPr lang="en-GB" sz="1050" b="1" kern="0" dirty="0">
                <a:solidFill>
                  <a:srgbClr val="E80088">
                    <a:lumMod val="50000"/>
                  </a:srgbClr>
                </a:solidFill>
                <a:cs typeface="Arial" panose="020B0604020202020204" pitchFamily="34" charset="0"/>
              </a:rPr>
              <a:t>Radio Investment</a:t>
            </a:r>
            <a:r>
              <a:rPr lang="en-GB" sz="1050" b="1" kern="0" baseline="-25000" dirty="0">
                <a:solidFill>
                  <a:srgbClr val="E80088">
                    <a:lumMod val="50000"/>
                  </a:srgbClr>
                </a:solidFill>
                <a:cs typeface="Arial" panose="020B0604020202020204" pitchFamily="34" charset="0"/>
              </a:rPr>
              <a:t> </a:t>
            </a:r>
            <a:r>
              <a:rPr lang="en-US" sz="1050" b="1" kern="0" baseline="50000" dirty="0">
                <a:solidFill>
                  <a:srgbClr val="E80088">
                    <a:lumMod val="50000"/>
                  </a:srgbClr>
                </a:solidFill>
                <a:cs typeface="Arial" panose="020B0604020202020204" pitchFamily="34" charset="0"/>
                <a:sym typeface="Symbol"/>
              </a:rPr>
              <a:t>Radio Lift Factor   </a:t>
            </a:r>
            <a:r>
              <a:rPr lang="en-GB" sz="1050" kern="0" dirty="0">
                <a:cs typeface="Arial" panose="020B0604020202020204" pitchFamily="34" charset="0"/>
              </a:rPr>
              <a:t>*   X</a:t>
            </a:r>
            <a:r>
              <a:rPr lang="en-GB" sz="1050" kern="0" baseline="-25000" dirty="0">
                <a:cs typeface="Arial" panose="020B0604020202020204" pitchFamily="34" charset="0"/>
              </a:rPr>
              <a:t>i </a:t>
            </a:r>
            <a:r>
              <a:rPr lang="el-GR" sz="1050" kern="0" baseline="30000" dirty="0">
                <a:cs typeface="Arial" panose="020B0604020202020204" pitchFamily="34" charset="0"/>
                <a:sym typeface="Symbol"/>
              </a:rPr>
              <a:t>β</a:t>
            </a:r>
            <a:r>
              <a:rPr lang="en-US" sz="1050" kern="0" baseline="30000" dirty="0" err="1">
                <a:cs typeface="Arial" panose="020B0604020202020204" pitchFamily="34" charset="0"/>
                <a:sym typeface="Symbol"/>
              </a:rPr>
              <a:t>i</a:t>
            </a: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  <a:sym typeface="Symbol"/>
              </a:rPr>
              <a:t>*</a:t>
            </a: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</a:rPr>
              <a:t>  * error</a:t>
            </a:r>
          </a:p>
          <a:p>
            <a:pPr marL="211661" indent="-211661" defTabSz="677315">
              <a:spcBef>
                <a:spcPts val="444"/>
              </a:spcBef>
              <a:buFont typeface="Arial" panose="020B0604020202020204" pitchFamily="34" charset="0"/>
              <a:buChar char="•"/>
              <a:tabLst>
                <a:tab pos="846644" algn="l"/>
              </a:tabLst>
              <a:defRPr/>
            </a:pP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</a:rPr>
              <a:t>Log(Sales</a:t>
            </a:r>
            <a:r>
              <a:rPr lang="en-GB" sz="1050" kern="0" dirty="0">
                <a:cs typeface="Arial" panose="020B0604020202020204" pitchFamily="34" charset="0"/>
                <a:sym typeface="Symbol"/>
              </a:rPr>
              <a:t> </a:t>
            </a: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</a:rPr>
              <a:t>) = a + </a:t>
            </a:r>
            <a:r>
              <a:rPr lang="en-US" sz="1050" dirty="0" err="1">
                <a:solidFill>
                  <a:schemeClr val="tx2"/>
                </a:solidFill>
                <a:cs typeface="Arial" panose="020B0604020202020204" pitchFamily="34" charset="0"/>
              </a:rPr>
              <a:t>ßTV</a:t>
            </a:r>
            <a:r>
              <a:rPr lang="en-US" sz="1050" baseline="-25000" dirty="0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</a:rPr>
              <a:t> log(</a:t>
            </a:r>
            <a:r>
              <a:rPr lang="en-GB" sz="1050" dirty="0">
                <a:solidFill>
                  <a:schemeClr val="tx2"/>
                </a:solidFill>
                <a:cs typeface="Arial" panose="020B0604020202020204" pitchFamily="34" charset="0"/>
              </a:rPr>
              <a:t>X</a:t>
            </a:r>
            <a:r>
              <a:rPr lang="en-GB" sz="1050" kern="0" baseline="-25000" dirty="0">
                <a:cs typeface="Arial" panose="020B0604020202020204" pitchFamily="34" charset="0"/>
              </a:rPr>
              <a:t>TV</a:t>
            </a: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</a:rPr>
              <a:t>) + </a:t>
            </a:r>
            <a:r>
              <a:rPr lang="en-US" sz="1050" dirty="0" err="1">
                <a:solidFill>
                  <a:schemeClr val="tx2"/>
                </a:solidFill>
                <a:cs typeface="Arial" panose="020B0604020202020204" pitchFamily="34" charset="0"/>
              </a:rPr>
              <a:t>ßRadio</a:t>
            </a:r>
            <a:r>
              <a:rPr lang="en-US" sz="1050" baseline="-25000" dirty="0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</a:rPr>
              <a:t> log(</a:t>
            </a:r>
            <a:r>
              <a:rPr lang="en-GB" sz="1050" dirty="0" err="1">
                <a:solidFill>
                  <a:schemeClr val="tx2"/>
                </a:solidFill>
                <a:cs typeface="Arial" panose="020B0604020202020204" pitchFamily="34" charset="0"/>
              </a:rPr>
              <a:t>X</a:t>
            </a:r>
            <a:r>
              <a:rPr lang="en-GB" sz="1050" kern="0" baseline="-25000" dirty="0" err="1">
                <a:cs typeface="Arial" panose="020B0604020202020204" pitchFamily="34" charset="0"/>
              </a:rPr>
              <a:t>Radio</a:t>
            </a: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</a:rPr>
              <a:t>) +</a:t>
            </a:r>
            <a:r>
              <a:rPr lang="mr-IN" sz="1050" dirty="0">
                <a:solidFill>
                  <a:schemeClr val="tx2"/>
                </a:solidFill>
                <a:cs typeface="Arial" panose="020B0604020202020204" pitchFamily="34" charset="0"/>
              </a:rPr>
              <a:t>…</a:t>
            </a: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</a:rPr>
              <a:t>+ error  </a:t>
            </a:r>
          </a:p>
          <a:p>
            <a:pPr marL="211661" indent="-211661" defTabSz="677315">
              <a:spcBef>
                <a:spcPts val="444"/>
              </a:spcBef>
              <a:buFont typeface="Arial" panose="020B0604020202020204" pitchFamily="34" charset="0"/>
              <a:buChar char="•"/>
              <a:tabLst>
                <a:tab pos="846644" algn="l"/>
              </a:tabLst>
              <a:defRPr/>
            </a:pPr>
            <a:endParaRPr lang="en-US" sz="1050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211661" indent="-211661" defTabSz="677315">
              <a:spcBef>
                <a:spcPts val="444"/>
              </a:spcBef>
              <a:buFont typeface="Arial" panose="020B0604020202020204" pitchFamily="34" charset="0"/>
              <a:buChar char="•"/>
              <a:tabLst>
                <a:tab pos="846644" algn="l"/>
              </a:tabLst>
              <a:defRPr/>
            </a:pPr>
            <a:r>
              <a:rPr lang="en-GB" sz="1050" kern="0" dirty="0">
                <a:cs typeface="Arial" panose="020B0604020202020204" pitchFamily="34" charset="0"/>
                <a:sym typeface="Symbol"/>
              </a:rPr>
              <a:t>  Sales   =   </a:t>
            </a:r>
            <a:r>
              <a:rPr lang="el-GR" sz="1050" kern="0" dirty="0">
                <a:cs typeface="Arial" panose="020B0604020202020204" pitchFamily="34" charset="0"/>
                <a:sym typeface="Symbol"/>
              </a:rPr>
              <a:t>β</a:t>
            </a:r>
            <a:r>
              <a:rPr lang="en-US" sz="1050" kern="0" baseline="-25000" dirty="0">
                <a:cs typeface="Arial" panose="020B0604020202020204" pitchFamily="34" charset="0"/>
                <a:sym typeface="Symbol"/>
              </a:rPr>
              <a:t>0</a:t>
            </a:r>
            <a:r>
              <a:rPr lang="en-GB" sz="1050" kern="0" dirty="0">
                <a:cs typeface="Arial" panose="020B0604020202020204" pitchFamily="34" charset="0"/>
                <a:sym typeface="Symbol"/>
              </a:rPr>
              <a:t> </a:t>
            </a:r>
            <a:r>
              <a:rPr lang="en-GB" sz="1050" kern="0" dirty="0">
                <a:cs typeface="Arial" panose="020B0604020202020204" pitchFamily="34" charset="0"/>
              </a:rPr>
              <a:t>  *   (</a:t>
            </a:r>
            <a:r>
              <a:rPr lang="en-GB" sz="1050" b="1" kern="0" dirty="0">
                <a:solidFill>
                  <a:srgbClr val="00A5AA">
                    <a:lumMod val="50000"/>
                  </a:srgbClr>
                </a:solidFill>
                <a:cs typeface="Arial" panose="020B0604020202020204" pitchFamily="34" charset="0"/>
              </a:rPr>
              <a:t>X</a:t>
            </a:r>
            <a:r>
              <a:rPr lang="en-GB" sz="1050" b="1" kern="0" baseline="-25000" dirty="0">
                <a:solidFill>
                  <a:srgbClr val="00A5AA">
                    <a:lumMod val="50000"/>
                  </a:srgbClr>
                </a:solidFill>
                <a:cs typeface="Arial" panose="020B0604020202020204" pitchFamily="34" charset="0"/>
              </a:rPr>
              <a:t>TV</a:t>
            </a:r>
            <a:r>
              <a:rPr lang="en-GB" sz="1050" b="1" kern="0" dirty="0">
                <a:solidFill>
                  <a:srgbClr val="00A5AA">
                    <a:lumMod val="50000"/>
                  </a:srgbClr>
                </a:solidFill>
                <a:cs typeface="Arial" panose="020B0604020202020204" pitchFamily="34" charset="0"/>
              </a:rPr>
              <a:t>/K</a:t>
            </a:r>
            <a:r>
              <a:rPr lang="en-GB" sz="1050" b="1" kern="0" baseline="-25000" dirty="0">
                <a:solidFill>
                  <a:srgbClr val="00A5AA">
                    <a:lumMod val="50000"/>
                  </a:srgbClr>
                </a:solidFill>
                <a:cs typeface="Arial" panose="020B0604020202020204" pitchFamily="34" charset="0"/>
              </a:rPr>
              <a:t>TV</a:t>
            </a:r>
            <a:r>
              <a:rPr lang="en-GB" sz="1050" b="1" kern="0" dirty="0">
                <a:solidFill>
                  <a:srgbClr val="00A5AA">
                    <a:lumMod val="50000"/>
                  </a:srgbClr>
                </a:solidFill>
                <a:cs typeface="Arial" panose="020B0604020202020204" pitchFamily="34" charset="0"/>
              </a:rPr>
              <a:t>+1)</a:t>
            </a:r>
            <a:r>
              <a:rPr lang="el-GR" sz="1050" b="1" kern="0" baseline="30000" dirty="0">
                <a:solidFill>
                  <a:srgbClr val="00A5AA">
                    <a:lumMod val="50000"/>
                  </a:srgbClr>
                </a:solidFill>
                <a:cs typeface="Arial" panose="020B0604020202020204" pitchFamily="34" charset="0"/>
                <a:sym typeface="Symbol"/>
              </a:rPr>
              <a:t> β</a:t>
            </a:r>
            <a:r>
              <a:rPr lang="en-US" sz="1050" b="1" kern="0" baseline="30000" dirty="0">
                <a:solidFill>
                  <a:srgbClr val="00A5AA">
                    <a:lumMod val="50000"/>
                  </a:srgbClr>
                </a:solidFill>
                <a:cs typeface="Arial" panose="020B0604020202020204" pitchFamily="34" charset="0"/>
                <a:sym typeface="Symbol"/>
              </a:rPr>
              <a:t>TV</a:t>
            </a:r>
            <a:r>
              <a:rPr lang="en-US" sz="1050" kern="0" baseline="30000" dirty="0">
                <a:solidFill>
                  <a:srgbClr val="E80088">
                    <a:lumMod val="50000"/>
                  </a:srgbClr>
                </a:solidFill>
                <a:cs typeface="Arial" panose="020B0604020202020204" pitchFamily="34" charset="0"/>
                <a:sym typeface="Symbol"/>
              </a:rPr>
              <a:t>   </a:t>
            </a:r>
            <a:r>
              <a:rPr lang="en-GB" sz="1050" kern="0" dirty="0">
                <a:cs typeface="Arial" panose="020B0604020202020204" pitchFamily="34" charset="0"/>
              </a:rPr>
              <a:t>*   (</a:t>
            </a:r>
            <a:r>
              <a:rPr lang="en-GB" sz="1050" b="1" kern="0" dirty="0" err="1">
                <a:solidFill>
                  <a:srgbClr val="E80088">
                    <a:lumMod val="50000"/>
                  </a:srgbClr>
                </a:solidFill>
                <a:cs typeface="Arial" panose="020B0604020202020204" pitchFamily="34" charset="0"/>
              </a:rPr>
              <a:t>X</a:t>
            </a:r>
            <a:r>
              <a:rPr lang="en-GB" sz="1050" b="1" kern="0" baseline="-25000" dirty="0" err="1">
                <a:solidFill>
                  <a:srgbClr val="E80088">
                    <a:lumMod val="50000"/>
                  </a:srgbClr>
                </a:solidFill>
                <a:cs typeface="Arial" panose="020B0604020202020204" pitchFamily="34" charset="0"/>
              </a:rPr>
              <a:t>Radio</a:t>
            </a:r>
            <a:r>
              <a:rPr lang="en-GB" sz="1050" b="1" kern="0" dirty="0">
                <a:solidFill>
                  <a:srgbClr val="E80088">
                    <a:lumMod val="50000"/>
                  </a:srgbClr>
                </a:solidFill>
                <a:cs typeface="Arial" panose="020B0604020202020204" pitchFamily="34" charset="0"/>
              </a:rPr>
              <a:t>/K</a:t>
            </a:r>
            <a:r>
              <a:rPr lang="en-GB" sz="1050" b="1" kern="0" baseline="-25000" dirty="0">
                <a:solidFill>
                  <a:srgbClr val="E80088">
                    <a:lumMod val="50000"/>
                  </a:srgbClr>
                </a:solidFill>
                <a:cs typeface="Arial" panose="020B0604020202020204" pitchFamily="34" charset="0"/>
              </a:rPr>
              <a:t>Radio</a:t>
            </a:r>
            <a:r>
              <a:rPr lang="en-GB" sz="1050" b="1" kern="0" dirty="0">
                <a:solidFill>
                  <a:srgbClr val="E80088">
                    <a:lumMod val="50000"/>
                  </a:srgbClr>
                </a:solidFill>
                <a:cs typeface="Arial" panose="020B0604020202020204" pitchFamily="34" charset="0"/>
              </a:rPr>
              <a:t>+1)</a:t>
            </a:r>
            <a:r>
              <a:rPr lang="el-GR" sz="1050" b="1" kern="0" baseline="30000" dirty="0">
                <a:solidFill>
                  <a:srgbClr val="E80088">
                    <a:lumMod val="50000"/>
                  </a:srgbClr>
                </a:solidFill>
                <a:cs typeface="Arial" panose="020B0604020202020204" pitchFamily="34" charset="0"/>
                <a:sym typeface="Symbol"/>
              </a:rPr>
              <a:t>β</a:t>
            </a:r>
            <a:r>
              <a:rPr lang="en-US" sz="1050" b="1" kern="0" baseline="30000" dirty="0">
                <a:solidFill>
                  <a:srgbClr val="E80088">
                    <a:lumMod val="50000"/>
                  </a:srgbClr>
                </a:solidFill>
                <a:cs typeface="Arial" panose="020B0604020202020204" pitchFamily="34" charset="0"/>
                <a:sym typeface="Symbol"/>
              </a:rPr>
              <a:t>Radio</a:t>
            </a:r>
            <a:r>
              <a:rPr lang="en-US" sz="1050" b="1" kern="0" dirty="0">
                <a:solidFill>
                  <a:srgbClr val="E80088">
                    <a:lumMod val="50000"/>
                  </a:srgbClr>
                </a:solidFill>
                <a:cs typeface="Arial" panose="020B0604020202020204" pitchFamily="34" charset="0"/>
                <a:sym typeface="Symbol"/>
              </a:rPr>
              <a:t>   </a:t>
            </a:r>
            <a:r>
              <a:rPr lang="en-GB" sz="1050" kern="0" dirty="0">
                <a:cs typeface="Arial" panose="020B0604020202020204" pitchFamily="34" charset="0"/>
              </a:rPr>
              <a:t>*   </a:t>
            </a:r>
            <a:r>
              <a:rPr lang="el-GR" sz="1050" kern="0" dirty="0">
                <a:cs typeface="Arial" panose="020B0604020202020204" pitchFamily="34" charset="0"/>
              </a:rPr>
              <a:t>π</a:t>
            </a:r>
            <a:r>
              <a:rPr lang="en-GB" sz="1050" dirty="0">
                <a:solidFill>
                  <a:schemeClr val="tx2"/>
                </a:solidFill>
                <a:cs typeface="Arial" panose="020B0604020202020204" pitchFamily="34" charset="0"/>
              </a:rPr>
              <a:t>X</a:t>
            </a:r>
            <a:r>
              <a:rPr lang="en-GB" sz="1050" kern="0" baseline="-25000" dirty="0">
                <a:cs typeface="Arial" panose="020B0604020202020204" pitchFamily="34" charset="0"/>
              </a:rPr>
              <a:t>i </a:t>
            </a:r>
            <a:r>
              <a:rPr lang="el-GR" sz="1050" kern="0" baseline="30000" dirty="0">
                <a:cs typeface="Arial" panose="020B0604020202020204" pitchFamily="34" charset="0"/>
                <a:sym typeface="Symbol"/>
              </a:rPr>
              <a:t>β</a:t>
            </a:r>
            <a:r>
              <a:rPr lang="en-US" sz="1050" kern="0" baseline="30000" dirty="0" err="1">
                <a:cs typeface="Arial" panose="020B0604020202020204" pitchFamily="34" charset="0"/>
                <a:sym typeface="Symbol"/>
              </a:rPr>
              <a:t>i</a:t>
            </a:r>
            <a:r>
              <a:rPr lang="en-US" sz="1050" kern="0" baseline="30000" dirty="0">
                <a:cs typeface="Arial" panose="020B0604020202020204" pitchFamily="34" charset="0"/>
                <a:sym typeface="Symbol"/>
              </a:rPr>
              <a:t>  </a:t>
            </a: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  <a:sym typeface="Symbol"/>
              </a:rPr>
              <a:t>*</a:t>
            </a: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</a:rPr>
              <a:t> error</a:t>
            </a:r>
          </a:p>
          <a:p>
            <a:pPr marL="211661" indent="-211661" defTabSz="677315">
              <a:spcBef>
                <a:spcPts val="444"/>
              </a:spcBef>
              <a:buFont typeface="Arial" panose="020B0604020202020204" pitchFamily="34" charset="0"/>
              <a:buChar char="•"/>
              <a:tabLst>
                <a:tab pos="846644" algn="l"/>
              </a:tabLst>
              <a:defRPr/>
            </a:pP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</a:rPr>
              <a:t>Log(Sales</a:t>
            </a:r>
            <a:r>
              <a:rPr lang="en-GB" sz="1050" kern="0" dirty="0">
                <a:cs typeface="Arial" panose="020B0604020202020204" pitchFamily="34" charset="0"/>
                <a:sym typeface="Symbol"/>
              </a:rPr>
              <a:t> </a:t>
            </a: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</a:rPr>
              <a:t>) = b + </a:t>
            </a:r>
            <a:r>
              <a:rPr lang="en-US" sz="1050" dirty="0" err="1">
                <a:solidFill>
                  <a:schemeClr val="tx2"/>
                </a:solidFill>
                <a:cs typeface="Arial" panose="020B0604020202020204" pitchFamily="34" charset="0"/>
              </a:rPr>
              <a:t>ß</a:t>
            </a: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</a:rPr>
              <a:t>*TV</a:t>
            </a:r>
            <a:r>
              <a:rPr lang="en-US" sz="1050" baseline="-25000" dirty="0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</a:rPr>
              <a:t> log(</a:t>
            </a:r>
            <a:r>
              <a:rPr lang="en-GB" sz="1050" dirty="0">
                <a:solidFill>
                  <a:schemeClr val="tx2"/>
                </a:solidFill>
                <a:cs typeface="Arial" panose="020B0604020202020204" pitchFamily="34" charset="0"/>
              </a:rPr>
              <a:t>X</a:t>
            </a:r>
            <a:r>
              <a:rPr lang="en-GB" sz="1050" kern="0" baseline="-25000" dirty="0">
                <a:cs typeface="Arial" panose="020B0604020202020204" pitchFamily="34" charset="0"/>
              </a:rPr>
              <a:t>TV </a:t>
            </a:r>
            <a:r>
              <a:rPr lang="en-GB" sz="1050" kern="0" dirty="0">
                <a:cs typeface="Arial" panose="020B0604020202020204" pitchFamily="34" charset="0"/>
              </a:rPr>
              <a:t>/K</a:t>
            </a:r>
            <a:r>
              <a:rPr lang="en-GB" sz="1050" kern="0" baseline="-25000" dirty="0">
                <a:cs typeface="Arial" panose="020B0604020202020204" pitchFamily="34" charset="0"/>
              </a:rPr>
              <a:t>TV</a:t>
            </a:r>
            <a:r>
              <a:rPr lang="en-GB" sz="1050" kern="0" dirty="0">
                <a:cs typeface="Arial" panose="020B0604020202020204" pitchFamily="34" charset="0"/>
              </a:rPr>
              <a:t>+1</a:t>
            </a: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</a:rPr>
              <a:t>) + </a:t>
            </a:r>
            <a:r>
              <a:rPr lang="en-US" sz="1050" dirty="0" err="1">
                <a:solidFill>
                  <a:schemeClr val="tx2"/>
                </a:solidFill>
                <a:cs typeface="Arial" panose="020B0604020202020204" pitchFamily="34" charset="0"/>
              </a:rPr>
              <a:t>ßRadio</a:t>
            </a:r>
            <a:r>
              <a:rPr lang="en-US" sz="1050" baseline="-25000" dirty="0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</a:rPr>
              <a:t> log(</a:t>
            </a:r>
            <a:r>
              <a:rPr lang="en-GB" sz="1050" dirty="0" err="1">
                <a:solidFill>
                  <a:schemeClr val="tx2"/>
                </a:solidFill>
                <a:cs typeface="Arial" panose="020B0604020202020204" pitchFamily="34" charset="0"/>
              </a:rPr>
              <a:t>X</a:t>
            </a:r>
            <a:r>
              <a:rPr lang="en-GB" sz="1050" kern="0" baseline="-25000" dirty="0" err="1">
                <a:cs typeface="Arial" panose="020B0604020202020204" pitchFamily="34" charset="0"/>
              </a:rPr>
              <a:t>radio</a:t>
            </a:r>
            <a:r>
              <a:rPr lang="en-GB" sz="1050" kern="0" dirty="0">
                <a:cs typeface="Arial" panose="020B0604020202020204" pitchFamily="34" charset="0"/>
              </a:rPr>
              <a:t>/K</a:t>
            </a:r>
            <a:r>
              <a:rPr lang="en-GB" sz="1050" kern="0" baseline="-25000" dirty="0">
                <a:cs typeface="Arial" panose="020B0604020202020204" pitchFamily="34" charset="0"/>
              </a:rPr>
              <a:t>radio</a:t>
            </a:r>
            <a:r>
              <a:rPr lang="en-GB" sz="1050" kern="0" dirty="0">
                <a:cs typeface="Arial" panose="020B0604020202020204" pitchFamily="34" charset="0"/>
              </a:rPr>
              <a:t>+1</a:t>
            </a: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</a:rPr>
              <a:t>) +.+ error  </a:t>
            </a:r>
          </a:p>
          <a:p>
            <a:pPr marL="211661" indent="-211661" defTabSz="677315">
              <a:spcBef>
                <a:spcPts val="444"/>
              </a:spcBef>
              <a:buFont typeface="Arial" panose="020B0604020202020204" pitchFamily="34" charset="0"/>
              <a:buChar char="•"/>
              <a:tabLst>
                <a:tab pos="846644" algn="l"/>
              </a:tabLst>
              <a:defRPr/>
            </a:pPr>
            <a:endParaRPr lang="en-US" sz="1050" kern="0" baseline="30000" dirty="0">
              <a:cs typeface="Arial" panose="020B0604020202020204" pitchFamily="34" charset="0"/>
              <a:sym typeface="Symbol"/>
            </a:endParaRPr>
          </a:p>
          <a:p>
            <a:pPr marL="0" defTabSz="677315">
              <a:spcBef>
                <a:spcPts val="444"/>
              </a:spcBef>
              <a:spcAft>
                <a:spcPts val="444"/>
              </a:spcAft>
              <a:tabLst>
                <a:tab pos="1020676" algn="l"/>
              </a:tabLst>
              <a:defRPr/>
            </a:pPr>
            <a:endParaRPr lang="en-GB" sz="1050" kern="0" baseline="50000" dirty="0">
              <a:solidFill>
                <a:srgbClr val="E80088">
                  <a:lumMod val="50000"/>
                </a:srgbClr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28" name="Chart 27"/>
          <p:cNvGraphicFramePr/>
          <p:nvPr/>
        </p:nvGraphicFramePr>
        <p:xfrm>
          <a:off x="4105903" y="3413021"/>
          <a:ext cx="2119584" cy="2103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9" name="Chart 28"/>
          <p:cNvGraphicFramePr/>
          <p:nvPr/>
        </p:nvGraphicFramePr>
        <p:xfrm>
          <a:off x="6512422" y="3413021"/>
          <a:ext cx="2119584" cy="2103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0" name="Text Placeholder 4"/>
          <p:cNvSpPr txBox="1">
            <a:spLocks/>
          </p:cNvSpPr>
          <p:nvPr/>
        </p:nvSpPr>
        <p:spPr>
          <a:xfrm>
            <a:off x="1695876" y="3704483"/>
            <a:ext cx="2379907" cy="1764723"/>
          </a:xfrm>
          <a:prstGeom prst="rect">
            <a:avLst/>
          </a:prstGeom>
        </p:spPr>
        <p:txBody>
          <a:bodyPr lIns="57148" tIns="28574" rIns="57148" bIns="28574"/>
          <a:lstStyle>
            <a:lvl1pPr marL="511175" indent="-392113" algn="l" defTabSz="1033463" rtl="0" eaLnBrk="1" latinLnBrk="0" hangingPunct="1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v"/>
              <a:defRPr sz="1800" kern="1200">
                <a:solidFill>
                  <a:srgbClr val="4D4D4D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804863" indent="-293688" algn="l" defTabSz="1093209" rtl="0" eaLnBrk="1" latinLnBrk="0" hangingPunct="1">
              <a:spcBef>
                <a:spcPts val="1200"/>
              </a:spcBef>
              <a:spcAft>
                <a:spcPts val="0"/>
              </a:spcAft>
              <a:buFont typeface="Courier New" pitchFamily="49" charset="0"/>
              <a:buChar char="o"/>
              <a:defRPr sz="1600" kern="1200">
                <a:solidFill>
                  <a:srgbClr val="4D4D4D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089025" indent="-284163" algn="l" defTabSz="1093209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400" kern="1200">
                <a:solidFill>
                  <a:srgbClr val="4D4D4D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317625" indent="-228600" algn="l" defTabSz="1093209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rgbClr val="4D4D4D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546225" indent="-228600" algn="l" defTabSz="1093209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100" kern="1200">
                <a:solidFill>
                  <a:srgbClr val="4D4D4D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3006306" indent="-273301" algn="l" defTabSz="10932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52902" indent="-273301" algn="l" defTabSz="10932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99504" indent="-273301" algn="l" defTabSz="10932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46101" indent="-273301" algn="l" defTabSz="10932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/>
              <a:t>Most of our data exhibit </a:t>
            </a:r>
            <a:r>
              <a:rPr lang="en-US" sz="1050" b="1" dirty="0"/>
              <a:t>diminishing returns</a:t>
            </a:r>
            <a:r>
              <a:rPr lang="en-US" sz="1050" dirty="0"/>
              <a:t> (less incremental “bang for the buck” as you do more and more of a particular activity).</a:t>
            </a:r>
          </a:p>
          <a:p>
            <a:r>
              <a:rPr lang="en-US" sz="1050" dirty="0"/>
              <a:t>Background variables often make sense in percentage form (increase something by X% and you get Y% more sales)</a:t>
            </a:r>
          </a:p>
        </p:txBody>
      </p:sp>
      <p:sp>
        <p:nvSpPr>
          <p:cNvPr id="31" name="TextBox 79"/>
          <p:cNvSpPr txBox="1">
            <a:spLocks noChangeArrowheads="1"/>
          </p:cNvSpPr>
          <p:nvPr/>
        </p:nvSpPr>
        <p:spPr bwMode="auto">
          <a:xfrm>
            <a:off x="4667253" y="3419218"/>
            <a:ext cx="1304711" cy="197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1236" tIns="40619" rIns="81236" bIns="40619">
            <a:spAutoFit/>
          </a:bodyPr>
          <a:lstStyle/>
          <a:p>
            <a:pPr algn="ctr" defTabSz="677315">
              <a:defRPr/>
            </a:pPr>
            <a:r>
              <a:rPr lang="en-GB" sz="750" b="1" kern="0" dirty="0">
                <a:solidFill>
                  <a:sysClr val="windowText" lastClr="000000"/>
                </a:solidFill>
              </a:rPr>
              <a:t>“Lift Factor” = 0.03</a:t>
            </a:r>
          </a:p>
        </p:txBody>
      </p:sp>
      <p:sp>
        <p:nvSpPr>
          <p:cNvPr id="32" name="TextBox 79"/>
          <p:cNvSpPr txBox="1">
            <a:spLocks noChangeArrowheads="1"/>
          </p:cNvSpPr>
          <p:nvPr/>
        </p:nvSpPr>
        <p:spPr bwMode="auto">
          <a:xfrm>
            <a:off x="7009225" y="3506684"/>
            <a:ext cx="1304711" cy="197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1236" tIns="40619" rIns="81236" bIns="40619">
            <a:spAutoFit/>
          </a:bodyPr>
          <a:lstStyle/>
          <a:p>
            <a:pPr algn="ctr" defTabSz="677315">
              <a:defRPr/>
            </a:pPr>
            <a:r>
              <a:rPr lang="en-GB" sz="750" b="1" kern="0" dirty="0">
                <a:solidFill>
                  <a:sysClr val="windowText" lastClr="000000"/>
                </a:solidFill>
              </a:rPr>
              <a:t>“Lift Factor“= 0.01</a:t>
            </a:r>
          </a:p>
        </p:txBody>
      </p:sp>
      <p:sp>
        <p:nvSpPr>
          <p:cNvPr id="19" name="Rectangular Callout 18"/>
          <p:cNvSpPr/>
          <p:nvPr/>
        </p:nvSpPr>
        <p:spPr>
          <a:xfrm>
            <a:off x="7114970" y="2606576"/>
            <a:ext cx="1796759" cy="816352"/>
          </a:xfrm>
          <a:prstGeom prst="wedgeRectCallout">
            <a:avLst>
              <a:gd name="adj1" fmla="val -88322"/>
              <a:gd name="adj2" fmla="val 9944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57148" tIns="28574" rIns="57148" bIns="28574" rtlCol="0" anchor="ctr"/>
          <a:lstStyle/>
          <a:p>
            <a:pPr algn="ctr"/>
            <a:r>
              <a:rPr lang="en-US" sz="1050" dirty="0"/>
              <a:t>Add a “saturation constant” K to flatten curve and model more realistic spend at the lower end of the curve</a:t>
            </a:r>
          </a:p>
        </p:txBody>
      </p:sp>
      <p:sp>
        <p:nvSpPr>
          <p:cNvPr id="15" name="Oval 14"/>
          <p:cNvSpPr/>
          <p:nvPr/>
        </p:nvSpPr>
        <p:spPr>
          <a:xfrm>
            <a:off x="9786277" y="3527599"/>
            <a:ext cx="285750" cy="28575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6606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93209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9802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86409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33006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79606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26202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72803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2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71020" y="5495083"/>
            <a:ext cx="7633060" cy="291059"/>
          </a:xfrm>
        </p:spPr>
        <p:txBody>
          <a:bodyPr anchor="ctr">
            <a:noAutofit/>
          </a:bodyPr>
          <a:lstStyle/>
          <a:p>
            <a:pPr marL="0" indent="0">
              <a:spcBef>
                <a:spcPts val="375"/>
              </a:spcBef>
              <a:spcAft>
                <a:spcPts val="375"/>
              </a:spcAft>
              <a:buSzPct val="75000"/>
              <a:buNone/>
            </a:pPr>
            <a:r>
              <a:rPr lang="en-US" sz="900" dirty="0"/>
              <a:t>NOTE: We use a panel time series regression model structure, adapted with hierarchical Bayesian priors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996860" y="5872719"/>
            <a:ext cx="108722" cy="8810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434D6A5-163F-44B3-A819-30656FCAF9A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8" name="Text Placeholder 4"/>
          <p:cNvSpPr txBox="1">
            <a:spLocks/>
          </p:cNvSpPr>
          <p:nvPr/>
        </p:nvSpPr>
        <p:spPr>
          <a:xfrm>
            <a:off x="305309" y="1692976"/>
            <a:ext cx="1648668" cy="2473208"/>
          </a:xfrm>
          <a:prstGeom prst="rect">
            <a:avLst/>
          </a:prstGeom>
        </p:spPr>
        <p:txBody>
          <a:bodyPr lIns="57148" tIns="28574" rIns="57148" bIns="28574"/>
          <a:lstStyle>
            <a:lvl1pPr marL="511175" indent="-392113" algn="l" defTabSz="1033463" rtl="0" eaLnBrk="1" latinLnBrk="0" hangingPunct="1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v"/>
              <a:defRPr sz="1800" kern="1200">
                <a:solidFill>
                  <a:srgbClr val="4D4D4D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804863" indent="-293688" algn="l" defTabSz="1093209" rtl="0" eaLnBrk="1" latinLnBrk="0" hangingPunct="1">
              <a:spcBef>
                <a:spcPts val="1200"/>
              </a:spcBef>
              <a:spcAft>
                <a:spcPts val="0"/>
              </a:spcAft>
              <a:buFont typeface="Courier New" pitchFamily="49" charset="0"/>
              <a:buChar char="o"/>
              <a:defRPr sz="1600" kern="1200">
                <a:solidFill>
                  <a:srgbClr val="4D4D4D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089025" indent="-284163" algn="l" defTabSz="1093209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400" kern="1200">
                <a:solidFill>
                  <a:srgbClr val="4D4D4D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317625" indent="-228600" algn="l" defTabSz="1093209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rgbClr val="4D4D4D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546225" indent="-228600" algn="l" defTabSz="1093209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100" kern="1200">
                <a:solidFill>
                  <a:srgbClr val="4D4D4D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3006306" indent="-273301" algn="l" defTabSz="10932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52902" indent="-273301" algn="l" defTabSz="10932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99504" indent="-273301" algn="l" defTabSz="10932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46101" indent="-273301" algn="l" defTabSz="10932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/>
              <a:t>Log-Log</a:t>
            </a:r>
          </a:p>
          <a:p>
            <a:pPr marL="89297" indent="0">
              <a:buNone/>
            </a:pPr>
            <a:r>
              <a:rPr lang="en-US" sz="1050" dirty="0"/>
              <a:t>Problems at </a:t>
            </a:r>
            <a:r>
              <a:rPr lang="en-US" sz="1050" b="1" dirty="0"/>
              <a:t>ZERO SPEND</a:t>
            </a:r>
          </a:p>
          <a:p>
            <a:endParaRPr lang="en-US" sz="1050" dirty="0"/>
          </a:p>
          <a:p>
            <a:r>
              <a:rPr lang="en-US" sz="1050" dirty="0"/>
              <a:t>Log-hybrid</a:t>
            </a:r>
          </a:p>
          <a:p>
            <a:pPr marL="89297" indent="0">
              <a:buNone/>
            </a:pPr>
            <a:r>
              <a:rPr lang="en-US" sz="1050" dirty="0"/>
              <a:t>How do you pick K?</a:t>
            </a:r>
          </a:p>
          <a:p>
            <a:pPr marL="89297" indent="0">
              <a:buNone/>
            </a:pPr>
            <a:endParaRPr lang="en-US" sz="1050" dirty="0"/>
          </a:p>
          <a:p>
            <a:pPr marL="89297" indent="0">
              <a:buNone/>
            </a:pPr>
            <a:endParaRPr lang="en-US" sz="1050" dirty="0"/>
          </a:p>
          <a:p>
            <a:pPr marL="89297" indent="0">
              <a:buNone/>
            </a:pPr>
            <a:endParaRPr lang="en-US" sz="1050" dirty="0"/>
          </a:p>
          <a:p>
            <a:pPr marL="89297" indent="0">
              <a:buNone/>
            </a:pPr>
            <a:endParaRPr lang="en-US" sz="1050" dirty="0"/>
          </a:p>
          <a:p>
            <a:pPr marL="89297" indent="0">
              <a:buNone/>
            </a:pPr>
            <a:endParaRPr lang="en-US" sz="1050" dirty="0"/>
          </a:p>
          <a:p>
            <a:pPr marL="89297" indent="0">
              <a:buNone/>
            </a:pPr>
            <a:endParaRPr lang="en-US" sz="1050" dirty="0"/>
          </a:p>
          <a:p>
            <a:pPr marL="89297" indent="0">
              <a:buNone/>
            </a:pPr>
            <a:endParaRPr lang="en-US" sz="1050" dirty="0"/>
          </a:p>
          <a:p>
            <a:pPr marL="89297" indent="0">
              <a:buNone/>
            </a:pPr>
            <a:endParaRPr lang="en-US" sz="1050" dirty="0"/>
          </a:p>
          <a:p>
            <a:endParaRPr lang="en-US" sz="1050" dirty="0"/>
          </a:p>
          <a:p>
            <a:r>
              <a:rPr lang="en-US" sz="1050" dirty="0"/>
              <a:t>Linear</a:t>
            </a:r>
          </a:p>
        </p:txBody>
      </p:sp>
    </p:spTree>
    <p:extLst>
      <p:ext uri="{BB962C8B-B14F-4D97-AF65-F5344CB8AC3E}">
        <p14:creationId xmlns:p14="http://schemas.microsoft.com/office/powerpoint/2010/main" val="120716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16" y="402981"/>
            <a:ext cx="8318552" cy="523220"/>
          </a:xfrm>
        </p:spPr>
        <p:txBody>
          <a:bodyPr>
            <a:normAutofit fontScale="90000"/>
          </a:bodyPr>
          <a:lstStyle/>
          <a:p>
            <a:r>
              <a:rPr lang="en-US" dirty="0"/>
              <a:t>The models estimate the relationships between variables and their impact on one another by mapping synergy curves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4452069" y="2271175"/>
            <a:ext cx="4252809" cy="3054725"/>
            <a:chOff x="4661968" y="1702105"/>
            <a:chExt cx="6804494" cy="4887560"/>
          </a:xfrm>
        </p:grpSpPr>
        <p:sp>
          <p:nvSpPr>
            <p:cNvPr id="50" name="Oval 49"/>
            <p:cNvSpPr/>
            <p:nvPr/>
          </p:nvSpPr>
          <p:spPr>
            <a:xfrm>
              <a:off x="6459839" y="3913215"/>
              <a:ext cx="63062" cy="47296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024195" y="3992946"/>
              <a:ext cx="63062" cy="47296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7024195" y="4281652"/>
              <a:ext cx="63062" cy="472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459839" y="4145921"/>
              <a:ext cx="63062" cy="472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790957" y="4281652"/>
              <a:ext cx="63062" cy="47296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793420" y="3940887"/>
              <a:ext cx="63062" cy="472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7053263" y="3609565"/>
              <a:ext cx="63062" cy="47296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055726" y="3268800"/>
              <a:ext cx="63062" cy="472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8267701" y="3585917"/>
              <a:ext cx="63062" cy="47296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8270164" y="3392789"/>
              <a:ext cx="63062" cy="472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6629400" y="3405517"/>
              <a:ext cx="63062" cy="47296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6631863" y="3064752"/>
              <a:ext cx="63062" cy="472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7735613" y="2466565"/>
              <a:ext cx="63062" cy="47296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7735613" y="2802896"/>
              <a:ext cx="63062" cy="472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6990283" y="2567069"/>
              <a:ext cx="63062" cy="47296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6990283" y="3103425"/>
              <a:ext cx="63062" cy="472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7593395" y="3017456"/>
              <a:ext cx="63062" cy="47296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7588551" y="3321106"/>
              <a:ext cx="63062" cy="472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ounded Rectangle 67"/>
            <p:cNvSpPr/>
            <p:nvPr/>
          </p:nvSpPr>
          <p:spPr>
            <a:xfrm rot="2045036">
              <a:off x="6274594" y="5860256"/>
              <a:ext cx="150019" cy="1285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Rounded Rectangle 68"/>
            <p:cNvSpPr/>
            <p:nvPr/>
          </p:nvSpPr>
          <p:spPr>
            <a:xfrm rot="2045036">
              <a:off x="8294499" y="5895976"/>
              <a:ext cx="150019" cy="1285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>
            <a:xfrm rot="8850889">
              <a:off x="7329273" y="6404012"/>
              <a:ext cx="232452" cy="18565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Rounded Rectangle 70"/>
            <p:cNvSpPr/>
            <p:nvPr/>
          </p:nvSpPr>
          <p:spPr>
            <a:xfrm rot="2045036">
              <a:off x="7139471" y="6450806"/>
              <a:ext cx="150019" cy="1285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Rounded Rectangle 71"/>
            <p:cNvSpPr/>
            <p:nvPr/>
          </p:nvSpPr>
          <p:spPr>
            <a:xfrm rot="2045036">
              <a:off x="5360192" y="5257800"/>
              <a:ext cx="150019" cy="1285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 rot="2045036">
              <a:off x="5531642" y="5162513"/>
              <a:ext cx="150019" cy="1285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Rounded Rectangle 73"/>
            <p:cNvSpPr/>
            <p:nvPr/>
          </p:nvSpPr>
          <p:spPr>
            <a:xfrm rot="2045036">
              <a:off x="5556503" y="5672066"/>
              <a:ext cx="150019" cy="1285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 rot="2723786">
              <a:off x="9317487" y="5171670"/>
              <a:ext cx="300442" cy="4186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TextBox 49"/>
            <p:cNvSpPr txBox="1"/>
            <p:nvPr/>
          </p:nvSpPr>
          <p:spPr>
            <a:xfrm rot="19562063">
              <a:off x="8030011" y="5749190"/>
              <a:ext cx="977704" cy="332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50" dirty="0">
                  <a:latin typeface="Arial" panose="020B0604020202020204" pitchFamily="34" charset="0"/>
                  <a:cs typeface="Arial" panose="020B0604020202020204" pitchFamily="34" charset="0"/>
                </a:rPr>
                <a:t>TV Spend</a:t>
              </a:r>
            </a:p>
          </p:txBody>
        </p:sp>
        <p:sp>
          <p:nvSpPr>
            <p:cNvPr id="77" name="TextBox 59"/>
            <p:cNvSpPr txBox="1"/>
            <p:nvPr/>
          </p:nvSpPr>
          <p:spPr>
            <a:xfrm rot="1967537">
              <a:off x="5323222" y="5731697"/>
              <a:ext cx="1613774" cy="332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50" dirty="0">
                  <a:latin typeface="Arial" panose="020B0604020202020204" pitchFamily="34" charset="0"/>
                  <a:cs typeface="Arial" panose="020B0604020202020204" pitchFamily="34" charset="0"/>
                </a:rPr>
                <a:t>Paid Search Spend</a:t>
              </a:r>
            </a:p>
          </p:txBody>
        </p:sp>
        <p:sp>
          <p:nvSpPr>
            <p:cNvPr id="87" name="TextBox 60"/>
            <p:cNvSpPr txBox="1"/>
            <p:nvPr/>
          </p:nvSpPr>
          <p:spPr>
            <a:xfrm rot="5400000">
              <a:off x="7038563" y="5750564"/>
              <a:ext cx="677622" cy="332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50" dirty="0">
                  <a:latin typeface="Arial" panose="020B0604020202020204" pitchFamily="34" charset="0"/>
                  <a:cs typeface="Arial" panose="020B0604020202020204" pitchFamily="34" charset="0"/>
                </a:rPr>
                <a:t>Sales</a:t>
              </a:r>
            </a:p>
          </p:txBody>
        </p:sp>
        <p:sp>
          <p:nvSpPr>
            <p:cNvPr id="88" name="TextBox 1028"/>
            <p:cNvSpPr txBox="1"/>
            <p:nvPr/>
          </p:nvSpPr>
          <p:spPr>
            <a:xfrm>
              <a:off x="8796480" y="2129729"/>
              <a:ext cx="2669982" cy="70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25" dirty="0">
                  <a:latin typeface="Arial" panose="020B0604020202020204" pitchFamily="34" charset="0"/>
                  <a:cs typeface="Arial" panose="020B0604020202020204" pitchFamily="34" charset="0"/>
                </a:rPr>
                <a:t>TV curves for different levels of radio</a:t>
              </a: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 flipH="1">
              <a:off x="9096774" y="2841236"/>
              <a:ext cx="317477" cy="229335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Freeform 89"/>
            <p:cNvSpPr/>
            <p:nvPr/>
          </p:nvSpPr>
          <p:spPr>
            <a:xfrm>
              <a:off x="7286625" y="3605213"/>
              <a:ext cx="2162175" cy="2009775"/>
            </a:xfrm>
            <a:custGeom>
              <a:avLst/>
              <a:gdLst>
                <a:gd name="connsiteX0" fmla="*/ 0 w 2162175"/>
                <a:gd name="connsiteY0" fmla="*/ 2009775 h 2009775"/>
                <a:gd name="connsiteX1" fmla="*/ 157163 w 2162175"/>
                <a:gd name="connsiteY1" fmla="*/ 1800225 h 2009775"/>
                <a:gd name="connsiteX2" fmla="*/ 304800 w 2162175"/>
                <a:gd name="connsiteY2" fmla="*/ 1609725 h 2009775"/>
                <a:gd name="connsiteX3" fmla="*/ 752475 w 2162175"/>
                <a:gd name="connsiteY3" fmla="*/ 1143000 h 2009775"/>
                <a:gd name="connsiteX4" fmla="*/ 1052513 w 2162175"/>
                <a:gd name="connsiteY4" fmla="*/ 871537 h 2009775"/>
                <a:gd name="connsiteX5" fmla="*/ 1338263 w 2162175"/>
                <a:gd name="connsiteY5" fmla="*/ 633412 h 2009775"/>
                <a:gd name="connsiteX6" fmla="*/ 2162175 w 2162175"/>
                <a:gd name="connsiteY6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2175" h="2009775">
                  <a:moveTo>
                    <a:pt x="0" y="2009775"/>
                  </a:moveTo>
                  <a:lnTo>
                    <a:pt x="157163" y="1800225"/>
                  </a:lnTo>
                  <a:cubicBezTo>
                    <a:pt x="207963" y="1733550"/>
                    <a:pt x="205581" y="1719262"/>
                    <a:pt x="304800" y="1609725"/>
                  </a:cubicBezTo>
                  <a:cubicBezTo>
                    <a:pt x="404019" y="1500188"/>
                    <a:pt x="627856" y="1266031"/>
                    <a:pt x="752475" y="1143000"/>
                  </a:cubicBezTo>
                  <a:cubicBezTo>
                    <a:pt x="877094" y="1019969"/>
                    <a:pt x="954882" y="956468"/>
                    <a:pt x="1052513" y="871537"/>
                  </a:cubicBezTo>
                  <a:cubicBezTo>
                    <a:pt x="1150144" y="786606"/>
                    <a:pt x="1153319" y="778668"/>
                    <a:pt x="1338263" y="633412"/>
                  </a:cubicBezTo>
                  <a:cubicBezTo>
                    <a:pt x="1523207" y="488156"/>
                    <a:pt x="1842691" y="244078"/>
                    <a:pt x="2162175" y="0"/>
                  </a:cubicBezTo>
                </a:path>
              </a:pathLst>
            </a:cu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Freeform 90"/>
            <p:cNvSpPr/>
            <p:nvPr/>
          </p:nvSpPr>
          <p:spPr>
            <a:xfrm>
              <a:off x="6853238" y="3209925"/>
              <a:ext cx="2162175" cy="1985963"/>
            </a:xfrm>
            <a:custGeom>
              <a:avLst/>
              <a:gdLst>
                <a:gd name="connsiteX0" fmla="*/ 0 w 2162175"/>
                <a:gd name="connsiteY0" fmla="*/ 1985963 h 1985963"/>
                <a:gd name="connsiteX1" fmla="*/ 157162 w 2162175"/>
                <a:gd name="connsiteY1" fmla="*/ 1771650 h 1985963"/>
                <a:gd name="connsiteX2" fmla="*/ 157162 w 2162175"/>
                <a:gd name="connsiteY2" fmla="*/ 1771650 h 1985963"/>
                <a:gd name="connsiteX3" fmla="*/ 604837 w 2162175"/>
                <a:gd name="connsiteY3" fmla="*/ 1257300 h 1985963"/>
                <a:gd name="connsiteX4" fmla="*/ 1614487 w 2162175"/>
                <a:gd name="connsiteY4" fmla="*/ 400050 h 1985963"/>
                <a:gd name="connsiteX5" fmla="*/ 2162175 w 2162175"/>
                <a:gd name="connsiteY5" fmla="*/ 0 h 198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2175" h="1985963">
                  <a:moveTo>
                    <a:pt x="0" y="1985963"/>
                  </a:moveTo>
                  <a:lnTo>
                    <a:pt x="157162" y="1771650"/>
                  </a:lnTo>
                  <a:lnTo>
                    <a:pt x="157162" y="1771650"/>
                  </a:lnTo>
                  <a:cubicBezTo>
                    <a:pt x="231775" y="1685925"/>
                    <a:pt x="361950" y="1485900"/>
                    <a:pt x="604837" y="1257300"/>
                  </a:cubicBezTo>
                  <a:cubicBezTo>
                    <a:pt x="847724" y="1028700"/>
                    <a:pt x="1354931" y="609600"/>
                    <a:pt x="1614487" y="400050"/>
                  </a:cubicBezTo>
                  <a:cubicBezTo>
                    <a:pt x="1874043" y="190500"/>
                    <a:pt x="2018109" y="95250"/>
                    <a:pt x="2162175" y="0"/>
                  </a:cubicBezTo>
                </a:path>
              </a:pathLst>
            </a:cu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Freeform 91"/>
            <p:cNvSpPr/>
            <p:nvPr/>
          </p:nvSpPr>
          <p:spPr>
            <a:xfrm>
              <a:off x="6310313" y="2805113"/>
              <a:ext cx="2152650" cy="1938337"/>
            </a:xfrm>
            <a:custGeom>
              <a:avLst/>
              <a:gdLst>
                <a:gd name="connsiteX0" fmla="*/ 0 w 2152650"/>
                <a:gd name="connsiteY0" fmla="*/ 1938337 h 1938337"/>
                <a:gd name="connsiteX1" fmla="*/ 147637 w 2152650"/>
                <a:gd name="connsiteY1" fmla="*/ 1714500 h 1938337"/>
                <a:gd name="connsiteX2" fmla="*/ 609600 w 2152650"/>
                <a:gd name="connsiteY2" fmla="*/ 1219200 h 1938337"/>
                <a:gd name="connsiteX3" fmla="*/ 1323975 w 2152650"/>
                <a:gd name="connsiteY3" fmla="*/ 600075 h 1938337"/>
                <a:gd name="connsiteX4" fmla="*/ 1600200 w 2152650"/>
                <a:gd name="connsiteY4" fmla="*/ 390525 h 1938337"/>
                <a:gd name="connsiteX5" fmla="*/ 1871662 w 2152650"/>
                <a:gd name="connsiteY5" fmla="*/ 190500 h 1938337"/>
                <a:gd name="connsiteX6" fmla="*/ 2152650 w 2152650"/>
                <a:gd name="connsiteY6" fmla="*/ 0 h 1938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2650" h="1938337">
                  <a:moveTo>
                    <a:pt x="0" y="1938337"/>
                  </a:moveTo>
                  <a:cubicBezTo>
                    <a:pt x="23018" y="1886346"/>
                    <a:pt x="46037" y="1834356"/>
                    <a:pt x="147637" y="1714500"/>
                  </a:cubicBezTo>
                  <a:cubicBezTo>
                    <a:pt x="249237" y="1594644"/>
                    <a:pt x="413544" y="1404937"/>
                    <a:pt x="609600" y="1219200"/>
                  </a:cubicBezTo>
                  <a:cubicBezTo>
                    <a:pt x="805656" y="1033463"/>
                    <a:pt x="1158875" y="738187"/>
                    <a:pt x="1323975" y="600075"/>
                  </a:cubicBezTo>
                  <a:cubicBezTo>
                    <a:pt x="1489075" y="461963"/>
                    <a:pt x="1508919" y="458787"/>
                    <a:pt x="1600200" y="390525"/>
                  </a:cubicBezTo>
                  <a:cubicBezTo>
                    <a:pt x="1691481" y="322263"/>
                    <a:pt x="1779587" y="255587"/>
                    <a:pt x="1871662" y="190500"/>
                  </a:cubicBezTo>
                  <a:cubicBezTo>
                    <a:pt x="1963737" y="125413"/>
                    <a:pt x="2058193" y="62706"/>
                    <a:pt x="2152650" y="0"/>
                  </a:cubicBezTo>
                </a:path>
              </a:pathLst>
            </a:cu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Freeform 92"/>
            <p:cNvSpPr/>
            <p:nvPr/>
          </p:nvSpPr>
          <p:spPr>
            <a:xfrm>
              <a:off x="5286375" y="3976688"/>
              <a:ext cx="2009775" cy="1633537"/>
            </a:xfrm>
            <a:custGeom>
              <a:avLst/>
              <a:gdLst>
                <a:gd name="connsiteX0" fmla="*/ 2009775 w 2009775"/>
                <a:gd name="connsiteY0" fmla="*/ 1633537 h 1633537"/>
                <a:gd name="connsiteX1" fmla="*/ 1862138 w 2009775"/>
                <a:gd name="connsiteY1" fmla="*/ 1481137 h 1633537"/>
                <a:gd name="connsiteX2" fmla="*/ 1724025 w 2009775"/>
                <a:gd name="connsiteY2" fmla="*/ 1357312 h 1633537"/>
                <a:gd name="connsiteX3" fmla="*/ 1566863 w 2009775"/>
                <a:gd name="connsiteY3" fmla="*/ 1219200 h 1633537"/>
                <a:gd name="connsiteX4" fmla="*/ 1428750 w 2009775"/>
                <a:gd name="connsiteY4" fmla="*/ 1090612 h 1633537"/>
                <a:gd name="connsiteX5" fmla="*/ 1157288 w 2009775"/>
                <a:gd name="connsiteY5" fmla="*/ 857250 h 1633537"/>
                <a:gd name="connsiteX6" fmla="*/ 885825 w 2009775"/>
                <a:gd name="connsiteY6" fmla="*/ 661987 h 1633537"/>
                <a:gd name="connsiteX7" fmla="*/ 623888 w 2009775"/>
                <a:gd name="connsiteY7" fmla="*/ 461962 h 1633537"/>
                <a:gd name="connsiteX8" fmla="*/ 371475 w 2009775"/>
                <a:gd name="connsiteY8" fmla="*/ 261937 h 1633537"/>
                <a:gd name="connsiteX9" fmla="*/ 0 w 2009775"/>
                <a:gd name="connsiteY9" fmla="*/ 0 h 163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9775" h="1633537">
                  <a:moveTo>
                    <a:pt x="2009775" y="1633537"/>
                  </a:moveTo>
                  <a:cubicBezTo>
                    <a:pt x="1959769" y="1580355"/>
                    <a:pt x="1909763" y="1527174"/>
                    <a:pt x="1862138" y="1481137"/>
                  </a:cubicBezTo>
                  <a:cubicBezTo>
                    <a:pt x="1814513" y="1435099"/>
                    <a:pt x="1724025" y="1357312"/>
                    <a:pt x="1724025" y="1357312"/>
                  </a:cubicBezTo>
                  <a:cubicBezTo>
                    <a:pt x="1674812" y="1313656"/>
                    <a:pt x="1616075" y="1263650"/>
                    <a:pt x="1566863" y="1219200"/>
                  </a:cubicBezTo>
                  <a:cubicBezTo>
                    <a:pt x="1517651" y="1174750"/>
                    <a:pt x="1497012" y="1150937"/>
                    <a:pt x="1428750" y="1090612"/>
                  </a:cubicBezTo>
                  <a:cubicBezTo>
                    <a:pt x="1360488" y="1030287"/>
                    <a:pt x="1247775" y="928687"/>
                    <a:pt x="1157288" y="857250"/>
                  </a:cubicBezTo>
                  <a:cubicBezTo>
                    <a:pt x="1066800" y="785812"/>
                    <a:pt x="974725" y="727868"/>
                    <a:pt x="885825" y="661987"/>
                  </a:cubicBezTo>
                  <a:cubicBezTo>
                    <a:pt x="796925" y="596106"/>
                    <a:pt x="709613" y="528637"/>
                    <a:pt x="623888" y="461962"/>
                  </a:cubicBezTo>
                  <a:cubicBezTo>
                    <a:pt x="538163" y="395287"/>
                    <a:pt x="475456" y="338931"/>
                    <a:pt x="371475" y="261937"/>
                  </a:cubicBezTo>
                  <a:cubicBezTo>
                    <a:pt x="267494" y="184943"/>
                    <a:pt x="76994" y="70644"/>
                    <a:pt x="0" y="0"/>
                  </a:cubicBezTo>
                </a:path>
              </a:pathLst>
            </a:custGeom>
            <a:noFill/>
            <a:ln>
              <a:solidFill>
                <a:schemeClr val="accent4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5857875" y="3305175"/>
              <a:ext cx="2033588" cy="1585913"/>
            </a:xfrm>
            <a:custGeom>
              <a:avLst/>
              <a:gdLst>
                <a:gd name="connsiteX0" fmla="*/ 2033588 w 2033588"/>
                <a:gd name="connsiteY0" fmla="*/ 1585913 h 1585913"/>
                <a:gd name="connsiteX1" fmla="*/ 1900238 w 2033588"/>
                <a:gd name="connsiteY1" fmla="*/ 1443038 h 1585913"/>
                <a:gd name="connsiteX2" fmla="*/ 1747838 w 2033588"/>
                <a:gd name="connsiteY2" fmla="*/ 1304925 h 1585913"/>
                <a:gd name="connsiteX3" fmla="*/ 1590675 w 2033588"/>
                <a:gd name="connsiteY3" fmla="*/ 1171575 h 1585913"/>
                <a:gd name="connsiteX4" fmla="*/ 1333500 w 2033588"/>
                <a:gd name="connsiteY4" fmla="*/ 938213 h 1585913"/>
                <a:gd name="connsiteX5" fmla="*/ 1062038 w 2033588"/>
                <a:gd name="connsiteY5" fmla="*/ 738188 h 1585913"/>
                <a:gd name="connsiteX6" fmla="*/ 776288 w 2033588"/>
                <a:gd name="connsiteY6" fmla="*/ 533400 h 1585913"/>
                <a:gd name="connsiteX7" fmla="*/ 519113 w 2033588"/>
                <a:gd name="connsiteY7" fmla="*/ 347663 h 1585913"/>
                <a:gd name="connsiteX8" fmla="*/ 261938 w 2033588"/>
                <a:gd name="connsiteY8" fmla="*/ 171450 h 1585913"/>
                <a:gd name="connsiteX9" fmla="*/ 0 w 2033588"/>
                <a:gd name="connsiteY9" fmla="*/ 0 h 158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3588" h="1585913">
                  <a:moveTo>
                    <a:pt x="2033588" y="1585913"/>
                  </a:moveTo>
                  <a:cubicBezTo>
                    <a:pt x="1990725" y="1537891"/>
                    <a:pt x="1947863" y="1489869"/>
                    <a:pt x="1900238" y="1443038"/>
                  </a:cubicBezTo>
                  <a:cubicBezTo>
                    <a:pt x="1852613" y="1396207"/>
                    <a:pt x="1799432" y="1350169"/>
                    <a:pt x="1747838" y="1304925"/>
                  </a:cubicBezTo>
                  <a:cubicBezTo>
                    <a:pt x="1696244" y="1259681"/>
                    <a:pt x="1659731" y="1232694"/>
                    <a:pt x="1590675" y="1171575"/>
                  </a:cubicBezTo>
                  <a:cubicBezTo>
                    <a:pt x="1521619" y="1110456"/>
                    <a:pt x="1421606" y="1010444"/>
                    <a:pt x="1333500" y="938213"/>
                  </a:cubicBezTo>
                  <a:cubicBezTo>
                    <a:pt x="1245394" y="865982"/>
                    <a:pt x="1062038" y="738188"/>
                    <a:pt x="1062038" y="738188"/>
                  </a:cubicBezTo>
                  <a:lnTo>
                    <a:pt x="776288" y="533400"/>
                  </a:lnTo>
                  <a:lnTo>
                    <a:pt x="519113" y="347663"/>
                  </a:lnTo>
                  <a:cubicBezTo>
                    <a:pt x="433388" y="287338"/>
                    <a:pt x="348457" y="229394"/>
                    <a:pt x="261938" y="171450"/>
                  </a:cubicBezTo>
                  <a:cubicBezTo>
                    <a:pt x="175419" y="113506"/>
                    <a:pt x="15081" y="42862"/>
                    <a:pt x="0" y="0"/>
                  </a:cubicBezTo>
                </a:path>
              </a:pathLst>
            </a:custGeom>
            <a:noFill/>
            <a:ln>
              <a:solidFill>
                <a:schemeClr val="accent4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Freeform 94"/>
            <p:cNvSpPr/>
            <p:nvPr/>
          </p:nvSpPr>
          <p:spPr>
            <a:xfrm>
              <a:off x="6577013" y="2719388"/>
              <a:ext cx="2047875" cy="1519237"/>
            </a:xfrm>
            <a:custGeom>
              <a:avLst/>
              <a:gdLst>
                <a:gd name="connsiteX0" fmla="*/ 2047875 w 2047875"/>
                <a:gd name="connsiteY0" fmla="*/ 1519237 h 1519237"/>
                <a:gd name="connsiteX1" fmla="*/ 1752600 w 2047875"/>
                <a:gd name="connsiteY1" fmla="*/ 1243012 h 1519237"/>
                <a:gd name="connsiteX2" fmla="*/ 1466850 w 2047875"/>
                <a:gd name="connsiteY2" fmla="*/ 1000125 h 1519237"/>
                <a:gd name="connsiteX3" fmla="*/ 1190625 w 2047875"/>
                <a:gd name="connsiteY3" fmla="*/ 790575 h 1519237"/>
                <a:gd name="connsiteX4" fmla="*/ 909637 w 2047875"/>
                <a:gd name="connsiteY4" fmla="*/ 600075 h 1519237"/>
                <a:gd name="connsiteX5" fmla="*/ 652462 w 2047875"/>
                <a:gd name="connsiteY5" fmla="*/ 414337 h 1519237"/>
                <a:gd name="connsiteX6" fmla="*/ 395287 w 2047875"/>
                <a:gd name="connsiteY6" fmla="*/ 247650 h 1519237"/>
                <a:gd name="connsiteX7" fmla="*/ 123825 w 2047875"/>
                <a:gd name="connsiteY7" fmla="*/ 71437 h 1519237"/>
                <a:gd name="connsiteX8" fmla="*/ 0 w 2047875"/>
                <a:gd name="connsiteY8" fmla="*/ 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7875" h="1519237">
                  <a:moveTo>
                    <a:pt x="2047875" y="1519237"/>
                  </a:moveTo>
                  <a:cubicBezTo>
                    <a:pt x="1948656" y="1424384"/>
                    <a:pt x="1849437" y="1329531"/>
                    <a:pt x="1752600" y="1243012"/>
                  </a:cubicBezTo>
                  <a:cubicBezTo>
                    <a:pt x="1655762" y="1156493"/>
                    <a:pt x="1560512" y="1075531"/>
                    <a:pt x="1466850" y="1000125"/>
                  </a:cubicBezTo>
                  <a:cubicBezTo>
                    <a:pt x="1373188" y="924719"/>
                    <a:pt x="1283494" y="857250"/>
                    <a:pt x="1190625" y="790575"/>
                  </a:cubicBezTo>
                  <a:cubicBezTo>
                    <a:pt x="1097756" y="723900"/>
                    <a:pt x="999331" y="662781"/>
                    <a:pt x="909637" y="600075"/>
                  </a:cubicBezTo>
                  <a:cubicBezTo>
                    <a:pt x="819943" y="537369"/>
                    <a:pt x="738187" y="473074"/>
                    <a:pt x="652462" y="414337"/>
                  </a:cubicBezTo>
                  <a:cubicBezTo>
                    <a:pt x="566737" y="355600"/>
                    <a:pt x="395287" y="247650"/>
                    <a:pt x="395287" y="247650"/>
                  </a:cubicBezTo>
                  <a:lnTo>
                    <a:pt x="123825" y="71437"/>
                  </a:lnTo>
                  <a:cubicBezTo>
                    <a:pt x="57944" y="30162"/>
                    <a:pt x="0" y="0"/>
                    <a:pt x="0" y="0"/>
                  </a:cubicBezTo>
                </a:path>
              </a:pathLst>
            </a:custGeom>
            <a:noFill/>
            <a:ln>
              <a:solidFill>
                <a:schemeClr val="accent4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TextBox 87"/>
            <p:cNvSpPr txBox="1"/>
            <p:nvPr/>
          </p:nvSpPr>
          <p:spPr>
            <a:xfrm>
              <a:off x="4661968" y="1702105"/>
              <a:ext cx="2089003" cy="978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25" dirty="0">
                  <a:latin typeface="Arial" panose="020B0604020202020204" pitchFamily="34" charset="0"/>
                  <a:cs typeface="Arial" panose="020B0604020202020204" pitchFamily="34" charset="0"/>
                </a:rPr>
                <a:t>Radio curves for different levels of TV</a:t>
              </a:r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5586889" y="2594259"/>
              <a:ext cx="251298" cy="615666"/>
            </a:xfrm>
            <a:prstGeom prst="straightConnector1">
              <a:avLst/>
            </a:prstGeom>
            <a:ln>
              <a:solidFill>
                <a:schemeClr val="accent4">
                  <a:lumMod val="50000"/>
                  <a:lumOff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6910033" y="2539099"/>
              <a:ext cx="1622333" cy="70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25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Observations</a:t>
              </a:r>
            </a:p>
          </p:txBody>
        </p:sp>
        <p:cxnSp>
          <p:nvCxnSpPr>
            <p:cNvPr id="99" name="Straight Arrow Connector 98"/>
            <p:cNvCxnSpPr/>
            <p:nvPr/>
          </p:nvCxnSpPr>
          <p:spPr>
            <a:xfrm flipV="1">
              <a:off x="7286625" y="4658275"/>
              <a:ext cx="3062419" cy="18038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H="1" flipV="1">
              <a:off x="4705008" y="4711198"/>
              <a:ext cx="2584867" cy="174909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H="1" flipV="1">
              <a:off x="7280100" y="1747484"/>
              <a:ext cx="6525" cy="46745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501317" y="2143159"/>
            <a:ext cx="3268579" cy="3539585"/>
          </a:xfrm>
        </p:spPr>
        <p:txBody>
          <a:bodyPr anchor="ctr">
            <a:noAutofit/>
          </a:bodyPr>
          <a:lstStyle/>
          <a:p>
            <a:pPr>
              <a:spcBef>
                <a:spcPts val="375"/>
              </a:spcBef>
              <a:spcAft>
                <a:spcPts val="375"/>
              </a:spcAft>
              <a:buSzPct val="75000"/>
              <a:buFont typeface="Wingdings" panose="05000000000000000000" pitchFamily="2" charset="2"/>
              <a:buChar char="n"/>
            </a:pPr>
            <a:r>
              <a:rPr lang="en-US" sz="1275" dirty="0"/>
              <a:t>Models estimate response curves for each variable subject to the presence or absence of other variables</a:t>
            </a:r>
          </a:p>
          <a:p>
            <a:pPr>
              <a:spcBef>
                <a:spcPts val="375"/>
              </a:spcBef>
              <a:spcAft>
                <a:spcPts val="375"/>
              </a:spcAft>
              <a:buSzPct val="75000"/>
              <a:buFont typeface="Wingdings" panose="05000000000000000000" pitchFamily="2" charset="2"/>
              <a:buChar char="n"/>
            </a:pPr>
            <a:r>
              <a:rPr lang="en-US" sz="1275" dirty="0"/>
              <a:t>Synergy curves reflect marginal returns – i.e., the next dollar spent may return more or less than the previous dollar</a:t>
            </a:r>
          </a:p>
          <a:p>
            <a:pPr>
              <a:spcBef>
                <a:spcPts val="375"/>
              </a:spcBef>
              <a:spcAft>
                <a:spcPts val="375"/>
              </a:spcAft>
              <a:buSzPct val="75000"/>
              <a:buFont typeface="Wingdings" panose="05000000000000000000" pitchFamily="2" charset="2"/>
              <a:buChar char="n"/>
            </a:pPr>
            <a:r>
              <a:rPr lang="en-US" sz="1275" dirty="0"/>
              <a:t>These curves are estimated for every possible combination of variables</a:t>
            </a:r>
          </a:p>
          <a:p>
            <a:pPr>
              <a:spcBef>
                <a:spcPts val="375"/>
              </a:spcBef>
              <a:spcAft>
                <a:spcPts val="375"/>
              </a:spcAft>
              <a:buSzPct val="75000"/>
              <a:buFont typeface="Wingdings" panose="05000000000000000000" pitchFamily="2" charset="2"/>
              <a:buChar char="n"/>
            </a:pPr>
            <a:endParaRPr lang="en-US" sz="1275" dirty="0"/>
          </a:p>
        </p:txBody>
      </p:sp>
      <p:sp>
        <p:nvSpPr>
          <p:cNvPr id="7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6860" y="5872719"/>
            <a:ext cx="108722" cy="8810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434D6A5-163F-44B3-A819-30656FCAF9AC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90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17" y="441081"/>
            <a:ext cx="7900736" cy="52322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using Hybrid Model Form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80711" y="1656925"/>
            <a:ext cx="5063289" cy="3915196"/>
            <a:chOff x="6034060" y="2817422"/>
            <a:chExt cx="8628253" cy="4377744"/>
          </a:xfrm>
        </p:grpSpPr>
        <p:sp>
          <p:nvSpPr>
            <p:cNvPr id="13" name="Freeform 12"/>
            <p:cNvSpPr/>
            <p:nvPr/>
          </p:nvSpPr>
          <p:spPr>
            <a:xfrm>
              <a:off x="7261999" y="2817422"/>
              <a:ext cx="4274342" cy="2935276"/>
            </a:xfrm>
            <a:custGeom>
              <a:avLst/>
              <a:gdLst>
                <a:gd name="connsiteX0" fmla="*/ 0 w 6900530"/>
                <a:gd name="connsiteY0" fmla="*/ 2317897 h 2317897"/>
                <a:gd name="connsiteX1" fmla="*/ 1350334 w 6900530"/>
                <a:gd name="connsiteY1" fmla="*/ 1020725 h 2317897"/>
                <a:gd name="connsiteX2" fmla="*/ 3678865 w 6900530"/>
                <a:gd name="connsiteY2" fmla="*/ 308344 h 2317897"/>
                <a:gd name="connsiteX3" fmla="*/ 6900530 w 6900530"/>
                <a:gd name="connsiteY3" fmla="*/ 0 h 2317897"/>
                <a:gd name="connsiteX4" fmla="*/ 6900530 w 6900530"/>
                <a:gd name="connsiteY4" fmla="*/ 0 h 2317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0530" h="2317897">
                  <a:moveTo>
                    <a:pt x="0" y="2317897"/>
                  </a:moveTo>
                  <a:cubicBezTo>
                    <a:pt x="368595" y="1836773"/>
                    <a:pt x="737190" y="1355650"/>
                    <a:pt x="1350334" y="1020725"/>
                  </a:cubicBezTo>
                  <a:cubicBezTo>
                    <a:pt x="1963478" y="685800"/>
                    <a:pt x="2753832" y="478465"/>
                    <a:pt x="3678865" y="308344"/>
                  </a:cubicBezTo>
                  <a:cubicBezTo>
                    <a:pt x="4603898" y="138223"/>
                    <a:pt x="6900530" y="0"/>
                    <a:pt x="6900530" y="0"/>
                  </a:cubicBezTo>
                  <a:lnTo>
                    <a:pt x="6900530" y="0"/>
                  </a:lnTo>
                </a:path>
              </a:pathLst>
            </a:custGeom>
            <a:ln w="31750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 flipH="1" flipV="1">
              <a:off x="8047226" y="4032210"/>
              <a:ext cx="183941" cy="1839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 flipH="1" flipV="1">
              <a:off x="9032982" y="3350114"/>
              <a:ext cx="183941" cy="18394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Up Arrow 15"/>
            <p:cNvSpPr/>
            <p:nvPr/>
          </p:nvSpPr>
          <p:spPr>
            <a:xfrm>
              <a:off x="7018590" y="3391060"/>
              <a:ext cx="318977" cy="3189768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Up Arrow 16"/>
            <p:cNvSpPr/>
            <p:nvPr/>
          </p:nvSpPr>
          <p:spPr>
            <a:xfrm rot="5400000">
              <a:off x="9348281" y="4257589"/>
              <a:ext cx="318977" cy="4795327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7253620" y="4306684"/>
              <a:ext cx="4290307" cy="1069359"/>
            </a:xfrm>
            <a:custGeom>
              <a:avLst/>
              <a:gdLst>
                <a:gd name="connsiteX0" fmla="*/ 0 w 6900530"/>
                <a:gd name="connsiteY0" fmla="*/ 2317897 h 2317897"/>
                <a:gd name="connsiteX1" fmla="*/ 1350334 w 6900530"/>
                <a:gd name="connsiteY1" fmla="*/ 1020725 h 2317897"/>
                <a:gd name="connsiteX2" fmla="*/ 3678865 w 6900530"/>
                <a:gd name="connsiteY2" fmla="*/ 308344 h 2317897"/>
                <a:gd name="connsiteX3" fmla="*/ 6900530 w 6900530"/>
                <a:gd name="connsiteY3" fmla="*/ 0 h 2317897"/>
                <a:gd name="connsiteX4" fmla="*/ 6900530 w 6900530"/>
                <a:gd name="connsiteY4" fmla="*/ 0 h 2317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0530" h="2317897">
                  <a:moveTo>
                    <a:pt x="0" y="2317897"/>
                  </a:moveTo>
                  <a:cubicBezTo>
                    <a:pt x="368595" y="1836773"/>
                    <a:pt x="737190" y="1355650"/>
                    <a:pt x="1350334" y="1020725"/>
                  </a:cubicBezTo>
                  <a:cubicBezTo>
                    <a:pt x="1963478" y="685800"/>
                    <a:pt x="2753832" y="478465"/>
                    <a:pt x="3678865" y="308344"/>
                  </a:cubicBezTo>
                  <a:cubicBezTo>
                    <a:pt x="4603898" y="138223"/>
                    <a:pt x="6900530" y="0"/>
                    <a:pt x="6900530" y="0"/>
                  </a:cubicBezTo>
                  <a:lnTo>
                    <a:pt x="6900530" y="0"/>
                  </a:lnTo>
                </a:path>
              </a:pathLst>
            </a:custGeom>
            <a:ln w="31750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 flipH="1" flipV="1">
              <a:off x="8552454" y="4547188"/>
              <a:ext cx="183941" cy="18394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 flipH="1" flipV="1">
              <a:off x="9266403" y="4379011"/>
              <a:ext cx="183941" cy="1839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2"/>
            <p:cNvSpPr txBox="1"/>
            <p:nvPr/>
          </p:nvSpPr>
          <p:spPr>
            <a:xfrm>
              <a:off x="11913172" y="3085254"/>
              <a:ext cx="2488266" cy="438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75" dirty="0">
                  <a:latin typeface="Arial" panose="020B0604020202020204" pitchFamily="34" charset="0"/>
                  <a:cs typeface="Arial" panose="020B0604020202020204" pitchFamily="34" charset="0"/>
                </a:rPr>
                <a:t>Medium TV (more “elastic”)</a:t>
              </a:r>
            </a:p>
          </p:txBody>
        </p:sp>
        <p:sp>
          <p:nvSpPr>
            <p:cNvPr id="22" name="TextBox 30"/>
            <p:cNvSpPr txBox="1"/>
            <p:nvPr/>
          </p:nvSpPr>
          <p:spPr>
            <a:xfrm>
              <a:off x="8587529" y="3501183"/>
              <a:ext cx="1939556" cy="567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1.25x increase in revenue from a $1</a:t>
              </a:r>
              <a:r>
                <a:rPr lang="en-US" sz="900" i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 increase in TV</a:t>
              </a:r>
              <a:endParaRPr lang="en-US" sz="9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136458" y="4152070"/>
              <a:ext cx="2525855" cy="438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75" dirty="0">
                  <a:latin typeface="Arial" panose="020B0604020202020204" pitchFamily="34" charset="0"/>
                  <a:cs typeface="Arial" panose="020B0604020202020204" pitchFamily="34" charset="0"/>
                </a:rPr>
                <a:t>Medium Radio (less “elastic”)</a:t>
              </a:r>
            </a:p>
          </p:txBody>
        </p:sp>
        <p:sp>
          <p:nvSpPr>
            <p:cNvPr id="24" name="Oval 23"/>
            <p:cNvSpPr/>
            <p:nvPr/>
          </p:nvSpPr>
          <p:spPr>
            <a:xfrm flipH="1" flipV="1">
              <a:off x="11342196" y="5798039"/>
              <a:ext cx="183941" cy="1839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 flipH="1" flipV="1">
              <a:off x="11337696" y="6039658"/>
              <a:ext cx="183941" cy="18394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2"/>
            <p:cNvSpPr txBox="1"/>
            <p:nvPr/>
          </p:nvSpPr>
          <p:spPr>
            <a:xfrm>
              <a:off x="11625539" y="5681674"/>
              <a:ext cx="1658655" cy="271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75" dirty="0">
                  <a:latin typeface="Arial" panose="020B0604020202020204" pitchFamily="34" charset="0"/>
                  <a:cs typeface="Arial" panose="020B0604020202020204" pitchFamily="34" charset="0"/>
                </a:rPr>
                <a:t>Current spend</a:t>
              </a:r>
            </a:p>
          </p:txBody>
        </p:sp>
        <p:sp>
          <p:nvSpPr>
            <p:cNvPr id="27" name="TextBox 22"/>
            <p:cNvSpPr txBox="1"/>
            <p:nvPr/>
          </p:nvSpPr>
          <p:spPr>
            <a:xfrm>
              <a:off x="11620280" y="5959847"/>
              <a:ext cx="1683241" cy="271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75" dirty="0">
                  <a:latin typeface="Arial" panose="020B0604020202020204" pitchFamily="34" charset="0"/>
                  <a:cs typeface="Arial" panose="020B0604020202020204" pitchFamily="34" charset="0"/>
                </a:rPr>
                <a:t>Optimal spend</a:t>
              </a:r>
            </a:p>
          </p:txBody>
        </p:sp>
        <p:sp>
          <p:nvSpPr>
            <p:cNvPr id="28" name="TextBox 22"/>
            <p:cNvSpPr txBox="1"/>
            <p:nvPr/>
          </p:nvSpPr>
          <p:spPr>
            <a:xfrm>
              <a:off x="9535855" y="6924158"/>
              <a:ext cx="1918163" cy="271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75" dirty="0">
                  <a:latin typeface="Arial" panose="020B0604020202020204" pitchFamily="34" charset="0"/>
                  <a:cs typeface="Arial" panose="020B0604020202020204" pitchFamily="34" charset="0"/>
                </a:rPr>
                <a:t>Marketing Spend</a:t>
              </a:r>
            </a:p>
          </p:txBody>
        </p:sp>
        <p:sp>
          <p:nvSpPr>
            <p:cNvPr id="29" name="TextBox 22"/>
            <p:cNvSpPr txBox="1"/>
            <p:nvPr/>
          </p:nvSpPr>
          <p:spPr>
            <a:xfrm>
              <a:off x="6034060" y="3589784"/>
              <a:ext cx="844626" cy="271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75" dirty="0">
                  <a:latin typeface="Arial" panose="020B0604020202020204" pitchFamily="34" charset="0"/>
                  <a:cs typeface="Arial" panose="020B0604020202020204" pitchFamily="34" charset="0"/>
                </a:rPr>
                <a:t>Sales</a:t>
              </a: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8714578" y="4478851"/>
              <a:ext cx="636809" cy="441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9334682" y="4508923"/>
              <a:ext cx="15751" cy="1103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0"/>
            <p:cNvSpPr txBox="1"/>
            <p:nvPr/>
          </p:nvSpPr>
          <p:spPr>
            <a:xfrm>
              <a:off x="10077348" y="4406677"/>
              <a:ext cx="1939556" cy="722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0.25x decrease in revenue from a $1</a:t>
              </a:r>
              <a:r>
                <a:rPr lang="en-US" sz="900" i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 decrease in Radio</a:t>
              </a:r>
              <a:endParaRPr lang="en-US" sz="9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>
              <a:off x="8139196" y="4119613"/>
              <a:ext cx="92072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144919" y="3382841"/>
              <a:ext cx="21822" cy="7058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Content Placeholder 2"/>
          <p:cNvSpPr txBox="1">
            <a:spLocks/>
          </p:cNvSpPr>
          <p:nvPr/>
        </p:nvSpPr>
        <p:spPr>
          <a:xfrm>
            <a:off x="501316" y="2439308"/>
            <a:ext cx="3308684" cy="2722418"/>
          </a:xfrm>
          <a:prstGeom prst="rect">
            <a:avLst/>
          </a:prstGeom>
        </p:spPr>
        <p:txBody>
          <a:bodyPr lIns="57148" tIns="28574" rIns="57148" bIns="28574" anchor="ctr"/>
          <a:lstStyle>
            <a:lvl1pPr marL="231775" indent="-231775" algn="l" defTabSz="1306221" rtl="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73000"/>
              <a:buFont typeface="Wingdings" pitchFamily="2" charset="2"/>
              <a:buChar char=""/>
              <a:defRPr sz="1800" kern="1200">
                <a:solidFill>
                  <a:srgbClr val="4D4D4D"/>
                </a:solidFill>
                <a:latin typeface="+mn-lt"/>
                <a:ea typeface="+mn-ea"/>
                <a:cs typeface="Arial" pitchFamily="34" charset="0"/>
              </a:defRPr>
            </a:lvl1pPr>
            <a:lvl2pPr marL="573088" indent="-177800" algn="l" defTabSz="1306221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‒"/>
              <a:defRPr sz="1600" kern="1200">
                <a:solidFill>
                  <a:srgbClr val="4D4D4D"/>
                </a:solidFill>
                <a:latin typeface="+mn-lt"/>
                <a:ea typeface="+mn-ea"/>
                <a:cs typeface="Arial" pitchFamily="34" charset="0"/>
              </a:defRPr>
            </a:lvl2pPr>
            <a:lvl3pPr marL="860425" indent="-177800" algn="l" defTabSz="1306221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tabLst>
                <a:tab pos="860425" algn="l"/>
              </a:tabLst>
              <a:defRPr sz="1400" kern="1200">
                <a:solidFill>
                  <a:srgbClr val="4D4D4D"/>
                </a:solidFill>
                <a:latin typeface="+mn-lt"/>
                <a:ea typeface="+mn-ea"/>
                <a:cs typeface="Arial" pitchFamily="34" charset="0"/>
              </a:defRPr>
            </a:lvl3pPr>
            <a:lvl4pPr marL="2285886" indent="-326555" algn="l" defTabSz="1306221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938997" indent="-326555" algn="l" defTabSz="1306221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592106" indent="-326555" algn="l" defTabSz="130622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6" indent="-326555" algn="l" defTabSz="130622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275" b="1" dirty="0">
                <a:solidFill>
                  <a:schemeClr val="tx1"/>
                </a:solidFill>
                <a:latin typeface="Arial" panose="020B0604020202020204" pitchFamily="34" charset="0"/>
              </a:rPr>
              <a:t>End Benefits</a:t>
            </a:r>
          </a:p>
          <a:p>
            <a:pPr marL="216288" indent="-216288">
              <a:spcBef>
                <a:spcPts val="500"/>
              </a:spcBef>
              <a:spcAft>
                <a:spcPts val="500"/>
              </a:spcAft>
            </a:pPr>
            <a:r>
              <a:rPr lang="en-US" sz="1275" dirty="0">
                <a:solidFill>
                  <a:schemeClr val="tx1"/>
                </a:solidFill>
                <a:latin typeface="Arial" panose="020B0604020202020204" pitchFamily="34" charset="0"/>
              </a:rPr>
              <a:t>Identify the saturation points for each marketing/media </a:t>
            </a:r>
            <a:r>
              <a:rPr lang="en-US" sz="1275" dirty="0" err="1">
                <a:solidFill>
                  <a:schemeClr val="tx1"/>
                </a:solidFill>
                <a:latin typeface="Arial" panose="020B0604020202020204" pitchFamily="34" charset="0"/>
              </a:rPr>
              <a:t>touchpoint</a:t>
            </a:r>
            <a:endParaRPr lang="en-US" sz="1275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16288" indent="-216288">
              <a:spcBef>
                <a:spcPts val="500"/>
              </a:spcBef>
              <a:spcAft>
                <a:spcPts val="500"/>
              </a:spcAft>
            </a:pPr>
            <a:r>
              <a:rPr lang="en-US" sz="1275" dirty="0">
                <a:solidFill>
                  <a:schemeClr val="tx1"/>
                </a:solidFill>
                <a:latin typeface="Arial" panose="020B0604020202020204" pitchFamily="34" charset="0"/>
              </a:rPr>
              <a:t>Determine which marketing vehicles to spend more/less</a:t>
            </a:r>
          </a:p>
          <a:p>
            <a:pPr marL="290699" lvl="1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125" dirty="0">
                <a:solidFill>
                  <a:schemeClr val="tx1"/>
                </a:solidFill>
                <a:latin typeface="Arial" panose="020B0604020202020204" pitchFamily="34" charset="0"/>
              </a:rPr>
              <a:t>Based on where you are on the response curves, taking into consideration any constraints on where/how funds can realistically be spent</a:t>
            </a:r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6860" y="5872719"/>
            <a:ext cx="108722" cy="8810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434D6A5-163F-44B3-A819-30656FCAF9AC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4774105" y="4444029"/>
            <a:ext cx="552668" cy="117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5315654" y="2937993"/>
            <a:ext cx="50088" cy="1514694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30"/>
          <p:cNvSpPr txBox="1"/>
          <p:nvPr/>
        </p:nvSpPr>
        <p:spPr>
          <a:xfrm>
            <a:off x="4794055" y="4514098"/>
            <a:ext cx="7463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0966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1931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2897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3862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54828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05793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759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7724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Incremental Revenue of TV</a:t>
            </a:r>
          </a:p>
          <a:p>
            <a:endParaRPr lang="en-US" sz="9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H="1">
            <a:off x="4794331" y="4203966"/>
            <a:ext cx="859634" cy="368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636031" y="3326836"/>
            <a:ext cx="23519" cy="881995"/>
          </a:xfrm>
          <a:prstGeom prst="line">
            <a:avLst/>
          </a:prstGeom>
          <a:ln>
            <a:solidFill>
              <a:srgbClr val="6600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30"/>
          <p:cNvSpPr txBox="1"/>
          <p:nvPr/>
        </p:nvSpPr>
        <p:spPr>
          <a:xfrm>
            <a:off x="5655978" y="3678057"/>
            <a:ext cx="11023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0966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1931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2897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3862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54828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05793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759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7724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Incremental Revenue of Radio</a:t>
            </a:r>
          </a:p>
          <a:p>
            <a:endParaRPr lang="en-US" sz="9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95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36" y="453781"/>
            <a:ext cx="8492031" cy="523220"/>
          </a:xfrm>
        </p:spPr>
        <p:txBody>
          <a:bodyPr>
            <a:normAutofit fontScale="90000"/>
          </a:bodyPr>
          <a:lstStyle/>
          <a:p>
            <a:r>
              <a:rPr lang="en-US" dirty="0"/>
              <a:t>Bayesian methods -- Traditional regression does not allow us to incorporate outside information into the models</a:t>
            </a: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21895" y="2376943"/>
            <a:ext cx="7749330" cy="3485875"/>
          </a:xfrm>
          <a:prstGeom prst="rect">
            <a:avLst/>
          </a:prstGeom>
        </p:spPr>
        <p:txBody>
          <a:bodyPr lIns="67737" tIns="33869" rIns="67737" bIns="33869"/>
          <a:lstStyle>
            <a:lvl1pPr marL="242398" indent="-242398" algn="l" defTabSz="1101927" rtl="0" eaLnBrk="1" latinLnBrk="0" hangingPunct="1">
              <a:lnSpc>
                <a:spcPct val="90000"/>
              </a:lnSpc>
              <a:spcBef>
                <a:spcPts val="675"/>
              </a:spcBef>
              <a:spcAft>
                <a:spcPts val="675"/>
              </a:spcAft>
              <a:buClr>
                <a:srgbClr val="19AFAE"/>
              </a:buClr>
              <a:buSzPct val="80000"/>
              <a:buFont typeface="Wingdings" pitchFamily="2" charset="2"/>
              <a:buChar char=""/>
              <a:defRPr sz="2000" kern="1200">
                <a:solidFill>
                  <a:srgbClr val="4D4D4D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5855" indent="-242398" algn="l" defTabSz="1101927" rtl="0" eaLnBrk="1" latinLnBrk="0" hangingPunct="1">
              <a:lnSpc>
                <a:spcPct val="90000"/>
              </a:lnSpc>
              <a:spcBef>
                <a:spcPts val="675"/>
              </a:spcBef>
              <a:spcAft>
                <a:spcPts val="675"/>
              </a:spcAft>
              <a:buFont typeface="Arial" pitchFamily="34" charset="0"/>
              <a:buChar char="–"/>
              <a:defRPr sz="2000" kern="1200">
                <a:solidFill>
                  <a:srgbClr val="4D4D4D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04853" indent="-183473" algn="l" defTabSz="1101927" rtl="0" eaLnBrk="1" latinLnBrk="0" hangingPunct="1">
              <a:lnSpc>
                <a:spcPct val="90000"/>
              </a:lnSpc>
              <a:spcBef>
                <a:spcPts val="675"/>
              </a:spcBef>
              <a:spcAft>
                <a:spcPts val="675"/>
              </a:spcAft>
              <a:buFont typeface="Wingdings" pitchFamily="2" charset="2"/>
              <a:buChar char="§"/>
              <a:defRPr sz="2000" kern="1200">
                <a:solidFill>
                  <a:srgbClr val="4D4D4D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928373" indent="-275482" algn="l" defTabSz="1101927" rtl="0" eaLnBrk="1" latinLnBrk="0" hangingPunct="1">
              <a:lnSpc>
                <a:spcPct val="90000"/>
              </a:lnSpc>
              <a:spcBef>
                <a:spcPts val="675"/>
              </a:spcBef>
              <a:spcAft>
                <a:spcPts val="675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479337" indent="-275482" algn="l" defTabSz="1101927" rtl="0" eaLnBrk="1" latinLnBrk="0" hangingPunct="1">
              <a:lnSpc>
                <a:spcPct val="90000"/>
              </a:lnSpc>
              <a:spcBef>
                <a:spcPts val="675"/>
              </a:spcBef>
              <a:spcAft>
                <a:spcPts val="675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030301" indent="-275482" algn="l" defTabSz="11019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81264" indent="-275482" algn="l" defTabSz="11019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32229" indent="-275482" algn="l" defTabSz="11019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3192" indent="-275482" algn="l" defTabSz="11019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25"/>
              </a:spcBef>
              <a:spcAft>
                <a:spcPts val="625"/>
              </a:spcAft>
              <a:buClr>
                <a:schemeClr val="accent1"/>
              </a:buClr>
            </a:pPr>
            <a:r>
              <a:rPr lang="en-US" sz="1500" dirty="0">
                <a:solidFill>
                  <a:schemeClr val="tx1"/>
                </a:solidFill>
              </a:rPr>
              <a:t>Classical regression models treat parameters (coefficients) as fixed but unknown.  All the information needed to develop equations is assumed to be contained in the historical data used for modeling</a:t>
            </a:r>
          </a:p>
          <a:p>
            <a:pPr>
              <a:lnSpc>
                <a:spcPct val="100000"/>
              </a:lnSpc>
              <a:spcBef>
                <a:spcPts val="625"/>
              </a:spcBef>
              <a:spcAft>
                <a:spcPts val="625"/>
              </a:spcAft>
              <a:buClr>
                <a:schemeClr val="accent1"/>
              </a:buClr>
            </a:pPr>
            <a:r>
              <a:rPr lang="en-US" sz="1500" dirty="0">
                <a:solidFill>
                  <a:schemeClr val="tx1"/>
                </a:solidFill>
              </a:rPr>
              <a:t>Bayesian regression treats parameters as random variables that have normal distributions.  The distributions of the parameters depend on the historical dataset used for modeling, and “outside information”</a:t>
            </a:r>
          </a:p>
          <a:p>
            <a:pPr>
              <a:lnSpc>
                <a:spcPct val="100000"/>
              </a:lnSpc>
              <a:spcBef>
                <a:spcPts val="625"/>
              </a:spcBef>
              <a:spcAft>
                <a:spcPts val="625"/>
              </a:spcAft>
              <a:buClr>
                <a:schemeClr val="accent1"/>
              </a:buClr>
            </a:pPr>
            <a:r>
              <a:rPr lang="en-US" sz="1500" dirty="0">
                <a:solidFill>
                  <a:schemeClr val="tx1"/>
                </a:solidFill>
              </a:rPr>
              <a:t>It is an ideal technique for getting robust granularity and incorporating results from historical data</a:t>
            </a:r>
          </a:p>
          <a:p>
            <a:pPr marL="0" indent="0">
              <a:lnSpc>
                <a:spcPct val="100000"/>
              </a:lnSpc>
              <a:spcBef>
                <a:spcPts val="625"/>
              </a:spcBef>
              <a:spcAft>
                <a:spcPts val="625"/>
              </a:spcAft>
              <a:buClr>
                <a:schemeClr val="accent1"/>
              </a:buClr>
              <a:buNone/>
            </a:pPr>
            <a:r>
              <a:rPr lang="en-US" sz="1500" b="1" dirty="0">
                <a:solidFill>
                  <a:schemeClr val="tx1"/>
                </a:solidFill>
              </a:rPr>
              <a:t>Also useful to break </a:t>
            </a:r>
            <a:r>
              <a:rPr lang="en-US" sz="1500" b="1" dirty="0" err="1">
                <a:solidFill>
                  <a:schemeClr val="tx1"/>
                </a:solidFill>
              </a:rPr>
              <a:t>colinearity</a:t>
            </a:r>
            <a:r>
              <a:rPr lang="en-US" sz="1500" b="1" dirty="0">
                <a:solidFill>
                  <a:schemeClr val="tx1"/>
                </a:solidFill>
              </a:rPr>
              <a:t>, including desired variables in the model with proper signs and coefficients</a:t>
            </a:r>
          </a:p>
          <a:p>
            <a:pPr marL="0" indent="0">
              <a:lnSpc>
                <a:spcPct val="100000"/>
              </a:lnSpc>
              <a:spcBef>
                <a:spcPts val="625"/>
              </a:spcBef>
              <a:spcAft>
                <a:spcPts val="625"/>
              </a:spcAft>
              <a:buClr>
                <a:schemeClr val="accent1"/>
              </a:buClr>
              <a:buNone/>
            </a:pPr>
            <a:endParaRPr lang="en-US" sz="15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6860" y="5872719"/>
            <a:ext cx="108722" cy="8810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434D6A5-163F-44B3-A819-30656FCAF9A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06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36" y="479181"/>
            <a:ext cx="8492031" cy="261610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Bayesian methods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3654" y="1956068"/>
            <a:ext cx="8427432" cy="3613167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lIns="67737" tIns="33869" rIns="67737" bIns="33869" rtlCol="0" anchor="ctr"/>
          <a:lstStyle/>
          <a:p>
            <a:pPr algn="ctr" defTabSz="677372">
              <a:defRPr/>
            </a:pPr>
            <a:endParaRPr lang="en-US" sz="1275" kern="0" dirty="0">
              <a:solidFill>
                <a:srgbClr val="E4E4E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3095037" y="5271343"/>
            <a:ext cx="3000963" cy="0"/>
          </a:xfrm>
          <a:prstGeom prst="line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7737" tIns="33869" rIns="67737" bIns="33869"/>
          <a:lstStyle/>
          <a:p>
            <a:pPr defTabSz="677372">
              <a:defRPr/>
            </a:pPr>
            <a:endParaRPr lang="en-US" sz="1275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1128889" y="5279410"/>
            <a:ext cx="5588000" cy="0"/>
          </a:xfrm>
          <a:prstGeom prst="line">
            <a:avLst/>
          </a:prstGeom>
          <a:noFill/>
          <a:ln w="38100">
            <a:solidFill>
              <a:srgbClr val="4D4D4D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7737" tIns="33869" rIns="67737" bIns="33869"/>
          <a:lstStyle/>
          <a:p>
            <a:pPr defTabSz="677372">
              <a:defRPr/>
            </a:pPr>
            <a:endParaRPr lang="en-US" sz="1275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2185911" y="3988999"/>
            <a:ext cx="5307436" cy="1282346"/>
            <a:chOff x="791" y="2400"/>
            <a:chExt cx="4335" cy="1090"/>
          </a:xfrm>
          <a:solidFill>
            <a:srgbClr val="92D050"/>
          </a:solidFill>
        </p:grpSpPr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791" y="2400"/>
              <a:ext cx="4335" cy="1062"/>
            </a:xfrm>
            <a:custGeom>
              <a:avLst/>
              <a:gdLst>
                <a:gd name="T0" fmla="*/ 0 w 5084"/>
                <a:gd name="T1" fmla="*/ 2775 h 2775"/>
                <a:gd name="T2" fmla="*/ 424 w 5084"/>
                <a:gd name="T3" fmla="*/ 2752 h 2775"/>
                <a:gd name="T4" fmla="*/ 811 w 5084"/>
                <a:gd name="T5" fmla="*/ 2699 h 2775"/>
                <a:gd name="T6" fmla="*/ 985 w 5084"/>
                <a:gd name="T7" fmla="*/ 2616 h 2775"/>
                <a:gd name="T8" fmla="*/ 1175 w 5084"/>
                <a:gd name="T9" fmla="*/ 2495 h 2775"/>
                <a:gd name="T10" fmla="*/ 1273 w 5084"/>
                <a:gd name="T11" fmla="*/ 2381 h 2775"/>
                <a:gd name="T12" fmla="*/ 1387 w 5084"/>
                <a:gd name="T13" fmla="*/ 2222 h 2775"/>
                <a:gd name="T14" fmla="*/ 1485 w 5084"/>
                <a:gd name="T15" fmla="*/ 2078 h 2775"/>
                <a:gd name="T16" fmla="*/ 1561 w 5084"/>
                <a:gd name="T17" fmla="*/ 1903 h 2775"/>
                <a:gd name="T18" fmla="*/ 1660 w 5084"/>
                <a:gd name="T19" fmla="*/ 1684 h 2775"/>
                <a:gd name="T20" fmla="*/ 1849 w 5084"/>
                <a:gd name="T21" fmla="*/ 1244 h 2775"/>
                <a:gd name="T22" fmla="*/ 2031 w 5084"/>
                <a:gd name="T23" fmla="*/ 751 h 2775"/>
                <a:gd name="T24" fmla="*/ 2130 w 5084"/>
                <a:gd name="T25" fmla="*/ 509 h 2775"/>
                <a:gd name="T26" fmla="*/ 2213 w 5084"/>
                <a:gd name="T27" fmla="*/ 350 h 2775"/>
                <a:gd name="T28" fmla="*/ 2296 w 5084"/>
                <a:gd name="T29" fmla="*/ 206 h 2775"/>
                <a:gd name="T30" fmla="*/ 2425 w 5084"/>
                <a:gd name="T31" fmla="*/ 47 h 2775"/>
                <a:gd name="T32" fmla="*/ 2584 w 5084"/>
                <a:gd name="T33" fmla="*/ 9 h 2775"/>
                <a:gd name="T34" fmla="*/ 2706 w 5084"/>
                <a:gd name="T35" fmla="*/ 100 h 2775"/>
                <a:gd name="T36" fmla="*/ 2774 w 5084"/>
                <a:gd name="T37" fmla="*/ 183 h 2775"/>
                <a:gd name="T38" fmla="*/ 2880 w 5084"/>
                <a:gd name="T39" fmla="*/ 395 h 2775"/>
                <a:gd name="T40" fmla="*/ 3032 w 5084"/>
                <a:gd name="T41" fmla="*/ 706 h 2775"/>
                <a:gd name="T42" fmla="*/ 3115 w 5084"/>
                <a:gd name="T43" fmla="*/ 926 h 2775"/>
                <a:gd name="T44" fmla="*/ 3320 w 5084"/>
                <a:gd name="T45" fmla="*/ 1464 h 2775"/>
                <a:gd name="T46" fmla="*/ 3433 w 5084"/>
                <a:gd name="T47" fmla="*/ 1714 h 2775"/>
                <a:gd name="T48" fmla="*/ 3539 w 5084"/>
                <a:gd name="T49" fmla="*/ 1964 h 2775"/>
                <a:gd name="T50" fmla="*/ 3782 w 5084"/>
                <a:gd name="T51" fmla="*/ 2351 h 2775"/>
                <a:gd name="T52" fmla="*/ 3888 w 5084"/>
                <a:gd name="T53" fmla="*/ 2479 h 2775"/>
                <a:gd name="T54" fmla="*/ 4085 w 5084"/>
                <a:gd name="T55" fmla="*/ 2608 h 2775"/>
                <a:gd name="T56" fmla="*/ 4284 w 5084"/>
                <a:gd name="T57" fmla="*/ 2691 h 2775"/>
                <a:gd name="T58" fmla="*/ 4540 w 5084"/>
                <a:gd name="T59" fmla="*/ 2739 h 2775"/>
                <a:gd name="T60" fmla="*/ 4920 w 5084"/>
                <a:gd name="T61" fmla="*/ 2763 h 2775"/>
                <a:gd name="T62" fmla="*/ 5084 w 5084"/>
                <a:gd name="T63" fmla="*/ 2763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84" h="2775">
                  <a:moveTo>
                    <a:pt x="0" y="2775"/>
                  </a:moveTo>
                  <a:cubicBezTo>
                    <a:pt x="144" y="2770"/>
                    <a:pt x="289" y="2765"/>
                    <a:pt x="424" y="2752"/>
                  </a:cubicBezTo>
                  <a:cubicBezTo>
                    <a:pt x="559" y="2739"/>
                    <a:pt x="718" y="2722"/>
                    <a:pt x="811" y="2699"/>
                  </a:cubicBezTo>
                  <a:cubicBezTo>
                    <a:pt x="904" y="2676"/>
                    <a:pt x="924" y="2650"/>
                    <a:pt x="985" y="2616"/>
                  </a:cubicBezTo>
                  <a:cubicBezTo>
                    <a:pt x="1046" y="2582"/>
                    <a:pt x="1127" y="2534"/>
                    <a:pt x="1175" y="2495"/>
                  </a:cubicBezTo>
                  <a:cubicBezTo>
                    <a:pt x="1223" y="2456"/>
                    <a:pt x="1238" y="2426"/>
                    <a:pt x="1273" y="2381"/>
                  </a:cubicBezTo>
                  <a:cubicBezTo>
                    <a:pt x="1308" y="2336"/>
                    <a:pt x="1352" y="2273"/>
                    <a:pt x="1387" y="2222"/>
                  </a:cubicBezTo>
                  <a:cubicBezTo>
                    <a:pt x="1422" y="2171"/>
                    <a:pt x="1456" y="2131"/>
                    <a:pt x="1485" y="2078"/>
                  </a:cubicBezTo>
                  <a:cubicBezTo>
                    <a:pt x="1514" y="2025"/>
                    <a:pt x="1532" y="1969"/>
                    <a:pt x="1561" y="1903"/>
                  </a:cubicBezTo>
                  <a:cubicBezTo>
                    <a:pt x="1590" y="1837"/>
                    <a:pt x="1612" y="1794"/>
                    <a:pt x="1660" y="1684"/>
                  </a:cubicBezTo>
                  <a:cubicBezTo>
                    <a:pt x="1708" y="1574"/>
                    <a:pt x="1787" y="1399"/>
                    <a:pt x="1849" y="1244"/>
                  </a:cubicBezTo>
                  <a:cubicBezTo>
                    <a:pt x="1911" y="1089"/>
                    <a:pt x="1984" y="873"/>
                    <a:pt x="2031" y="751"/>
                  </a:cubicBezTo>
                  <a:cubicBezTo>
                    <a:pt x="2078" y="629"/>
                    <a:pt x="2100" y="576"/>
                    <a:pt x="2130" y="509"/>
                  </a:cubicBezTo>
                  <a:cubicBezTo>
                    <a:pt x="2160" y="442"/>
                    <a:pt x="2185" y="400"/>
                    <a:pt x="2213" y="350"/>
                  </a:cubicBezTo>
                  <a:cubicBezTo>
                    <a:pt x="2241" y="300"/>
                    <a:pt x="2261" y="257"/>
                    <a:pt x="2296" y="206"/>
                  </a:cubicBezTo>
                  <a:cubicBezTo>
                    <a:pt x="2331" y="155"/>
                    <a:pt x="2377" y="80"/>
                    <a:pt x="2425" y="47"/>
                  </a:cubicBezTo>
                  <a:cubicBezTo>
                    <a:pt x="2473" y="14"/>
                    <a:pt x="2537" y="0"/>
                    <a:pt x="2584" y="9"/>
                  </a:cubicBezTo>
                  <a:cubicBezTo>
                    <a:pt x="2631" y="18"/>
                    <a:pt x="2674" y="71"/>
                    <a:pt x="2706" y="100"/>
                  </a:cubicBezTo>
                  <a:cubicBezTo>
                    <a:pt x="2738" y="129"/>
                    <a:pt x="2745" y="134"/>
                    <a:pt x="2774" y="183"/>
                  </a:cubicBezTo>
                  <a:cubicBezTo>
                    <a:pt x="2803" y="232"/>
                    <a:pt x="2837" y="308"/>
                    <a:pt x="2880" y="395"/>
                  </a:cubicBezTo>
                  <a:cubicBezTo>
                    <a:pt x="2923" y="482"/>
                    <a:pt x="2993" y="617"/>
                    <a:pt x="3032" y="706"/>
                  </a:cubicBezTo>
                  <a:cubicBezTo>
                    <a:pt x="3071" y="795"/>
                    <a:pt x="3067" y="800"/>
                    <a:pt x="3115" y="926"/>
                  </a:cubicBezTo>
                  <a:cubicBezTo>
                    <a:pt x="3163" y="1052"/>
                    <a:pt x="3267" y="1333"/>
                    <a:pt x="3320" y="1464"/>
                  </a:cubicBezTo>
                  <a:cubicBezTo>
                    <a:pt x="3373" y="1595"/>
                    <a:pt x="3396" y="1631"/>
                    <a:pt x="3433" y="1714"/>
                  </a:cubicBezTo>
                  <a:cubicBezTo>
                    <a:pt x="3470" y="1797"/>
                    <a:pt x="3481" y="1858"/>
                    <a:pt x="3539" y="1964"/>
                  </a:cubicBezTo>
                  <a:cubicBezTo>
                    <a:pt x="3597" y="2070"/>
                    <a:pt x="3724" y="2265"/>
                    <a:pt x="3782" y="2351"/>
                  </a:cubicBezTo>
                  <a:cubicBezTo>
                    <a:pt x="3840" y="2437"/>
                    <a:pt x="3838" y="2436"/>
                    <a:pt x="3888" y="2479"/>
                  </a:cubicBezTo>
                  <a:cubicBezTo>
                    <a:pt x="3938" y="2522"/>
                    <a:pt x="4019" y="2573"/>
                    <a:pt x="4085" y="2608"/>
                  </a:cubicBezTo>
                  <a:cubicBezTo>
                    <a:pt x="4151" y="2643"/>
                    <a:pt x="4208" y="2669"/>
                    <a:pt x="4284" y="2691"/>
                  </a:cubicBezTo>
                  <a:cubicBezTo>
                    <a:pt x="4360" y="2713"/>
                    <a:pt x="4434" y="2727"/>
                    <a:pt x="4540" y="2739"/>
                  </a:cubicBezTo>
                  <a:cubicBezTo>
                    <a:pt x="4646" y="2751"/>
                    <a:pt x="4829" y="2759"/>
                    <a:pt x="4920" y="2763"/>
                  </a:cubicBezTo>
                  <a:cubicBezTo>
                    <a:pt x="5011" y="2767"/>
                    <a:pt x="5057" y="2763"/>
                    <a:pt x="5084" y="2763"/>
                  </a:cubicBezTo>
                </a:path>
              </a:pathLst>
            </a:custGeom>
            <a:grpFill/>
            <a:ln w="28575" cap="flat" cmpd="sng">
              <a:solidFill>
                <a:srgbClr val="6BA42C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77372">
                <a:defRPr/>
              </a:pPr>
              <a:endParaRPr lang="en-US" sz="1275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 flipH="1">
              <a:off x="2944" y="2400"/>
              <a:ext cx="16" cy="1090"/>
            </a:xfrm>
            <a:prstGeom prst="line">
              <a:avLst/>
            </a:prstGeom>
            <a:grpFill/>
            <a:ln w="38100">
              <a:solidFill>
                <a:srgbClr val="6BA42C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77372">
                <a:defRPr/>
              </a:pPr>
              <a:endParaRPr lang="en-US" sz="1275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601056" y="3819583"/>
            <a:ext cx="1616395" cy="264607"/>
          </a:xfrm>
          <a:prstGeom prst="rect">
            <a:avLst/>
          </a:prstGeom>
          <a:solidFill>
            <a:srgbClr val="92D050"/>
          </a:solidFill>
          <a:ln w="19050">
            <a:solidFill>
              <a:srgbClr val="6BA42C"/>
            </a:solidFill>
            <a:miter lim="800000"/>
            <a:headEnd/>
            <a:tailEnd/>
          </a:ln>
          <a:effectLst/>
        </p:spPr>
        <p:txBody>
          <a:bodyPr wrap="square" lIns="67737" tIns="33869" rIns="67737" bIns="33869">
            <a:spAutoFit/>
          </a:bodyPr>
          <a:lstStyle/>
          <a:p>
            <a:pPr defTabSz="677372">
              <a:defRPr/>
            </a:pPr>
            <a:r>
              <a:rPr lang="en-US" sz="1275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 Distribution</a:t>
            </a:r>
          </a:p>
        </p:txBody>
      </p: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638119" y="3074717"/>
            <a:ext cx="4640204" cy="2212929"/>
            <a:chOff x="768" y="1616"/>
            <a:chExt cx="3946" cy="1881"/>
          </a:xfrm>
          <a:solidFill>
            <a:srgbClr val="00B0F0">
              <a:alpha val="54118"/>
            </a:srgbClr>
          </a:solidFill>
        </p:grpSpPr>
        <p:grpSp>
          <p:nvGrpSpPr>
            <p:cNvPr id="12" name="Group 12"/>
            <p:cNvGrpSpPr>
              <a:grpSpLocks/>
            </p:cNvGrpSpPr>
            <p:nvPr/>
          </p:nvGrpSpPr>
          <p:grpSpPr bwMode="auto">
            <a:xfrm>
              <a:off x="2386" y="1616"/>
              <a:ext cx="2328" cy="1881"/>
              <a:chOff x="2386" y="1616"/>
              <a:chExt cx="2328" cy="1881"/>
            </a:xfrm>
            <a:grpFill/>
          </p:grpSpPr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2386" y="1616"/>
                <a:ext cx="2328" cy="1830"/>
              </a:xfrm>
              <a:custGeom>
                <a:avLst/>
                <a:gdLst>
                  <a:gd name="T0" fmla="*/ 0 w 5084"/>
                  <a:gd name="T1" fmla="*/ 2775 h 2775"/>
                  <a:gd name="T2" fmla="*/ 424 w 5084"/>
                  <a:gd name="T3" fmla="*/ 2752 h 2775"/>
                  <a:gd name="T4" fmla="*/ 811 w 5084"/>
                  <a:gd name="T5" fmla="*/ 2699 h 2775"/>
                  <a:gd name="T6" fmla="*/ 985 w 5084"/>
                  <a:gd name="T7" fmla="*/ 2616 h 2775"/>
                  <a:gd name="T8" fmla="*/ 1175 w 5084"/>
                  <a:gd name="T9" fmla="*/ 2495 h 2775"/>
                  <a:gd name="T10" fmla="*/ 1273 w 5084"/>
                  <a:gd name="T11" fmla="*/ 2381 h 2775"/>
                  <a:gd name="T12" fmla="*/ 1387 w 5084"/>
                  <a:gd name="T13" fmla="*/ 2222 h 2775"/>
                  <a:gd name="T14" fmla="*/ 1485 w 5084"/>
                  <a:gd name="T15" fmla="*/ 2078 h 2775"/>
                  <a:gd name="T16" fmla="*/ 1561 w 5084"/>
                  <a:gd name="T17" fmla="*/ 1903 h 2775"/>
                  <a:gd name="T18" fmla="*/ 1660 w 5084"/>
                  <a:gd name="T19" fmla="*/ 1684 h 2775"/>
                  <a:gd name="T20" fmla="*/ 1849 w 5084"/>
                  <a:gd name="T21" fmla="*/ 1244 h 2775"/>
                  <a:gd name="T22" fmla="*/ 2031 w 5084"/>
                  <a:gd name="T23" fmla="*/ 751 h 2775"/>
                  <a:gd name="T24" fmla="*/ 2130 w 5084"/>
                  <a:gd name="T25" fmla="*/ 509 h 2775"/>
                  <a:gd name="T26" fmla="*/ 2213 w 5084"/>
                  <a:gd name="T27" fmla="*/ 350 h 2775"/>
                  <a:gd name="T28" fmla="*/ 2296 w 5084"/>
                  <a:gd name="T29" fmla="*/ 206 h 2775"/>
                  <a:gd name="T30" fmla="*/ 2425 w 5084"/>
                  <a:gd name="T31" fmla="*/ 47 h 2775"/>
                  <a:gd name="T32" fmla="*/ 2584 w 5084"/>
                  <a:gd name="T33" fmla="*/ 9 h 2775"/>
                  <a:gd name="T34" fmla="*/ 2706 w 5084"/>
                  <a:gd name="T35" fmla="*/ 100 h 2775"/>
                  <a:gd name="T36" fmla="*/ 2774 w 5084"/>
                  <a:gd name="T37" fmla="*/ 183 h 2775"/>
                  <a:gd name="T38" fmla="*/ 2880 w 5084"/>
                  <a:gd name="T39" fmla="*/ 395 h 2775"/>
                  <a:gd name="T40" fmla="*/ 3032 w 5084"/>
                  <a:gd name="T41" fmla="*/ 706 h 2775"/>
                  <a:gd name="T42" fmla="*/ 3115 w 5084"/>
                  <a:gd name="T43" fmla="*/ 926 h 2775"/>
                  <a:gd name="T44" fmla="*/ 3320 w 5084"/>
                  <a:gd name="T45" fmla="*/ 1464 h 2775"/>
                  <a:gd name="T46" fmla="*/ 3433 w 5084"/>
                  <a:gd name="T47" fmla="*/ 1714 h 2775"/>
                  <a:gd name="T48" fmla="*/ 3539 w 5084"/>
                  <a:gd name="T49" fmla="*/ 1964 h 2775"/>
                  <a:gd name="T50" fmla="*/ 3782 w 5084"/>
                  <a:gd name="T51" fmla="*/ 2351 h 2775"/>
                  <a:gd name="T52" fmla="*/ 3888 w 5084"/>
                  <a:gd name="T53" fmla="*/ 2479 h 2775"/>
                  <a:gd name="T54" fmla="*/ 4085 w 5084"/>
                  <a:gd name="T55" fmla="*/ 2608 h 2775"/>
                  <a:gd name="T56" fmla="*/ 4284 w 5084"/>
                  <a:gd name="T57" fmla="*/ 2691 h 2775"/>
                  <a:gd name="T58" fmla="*/ 4540 w 5084"/>
                  <a:gd name="T59" fmla="*/ 2739 h 2775"/>
                  <a:gd name="T60" fmla="*/ 4920 w 5084"/>
                  <a:gd name="T61" fmla="*/ 2763 h 2775"/>
                  <a:gd name="T62" fmla="*/ 5084 w 5084"/>
                  <a:gd name="T63" fmla="*/ 2763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084" h="2775">
                    <a:moveTo>
                      <a:pt x="0" y="2775"/>
                    </a:moveTo>
                    <a:cubicBezTo>
                      <a:pt x="144" y="2770"/>
                      <a:pt x="289" y="2765"/>
                      <a:pt x="424" y="2752"/>
                    </a:cubicBezTo>
                    <a:cubicBezTo>
                      <a:pt x="559" y="2739"/>
                      <a:pt x="718" y="2722"/>
                      <a:pt x="811" y="2699"/>
                    </a:cubicBezTo>
                    <a:cubicBezTo>
                      <a:pt x="904" y="2676"/>
                      <a:pt x="924" y="2650"/>
                      <a:pt x="985" y="2616"/>
                    </a:cubicBezTo>
                    <a:cubicBezTo>
                      <a:pt x="1046" y="2582"/>
                      <a:pt x="1127" y="2534"/>
                      <a:pt x="1175" y="2495"/>
                    </a:cubicBezTo>
                    <a:cubicBezTo>
                      <a:pt x="1223" y="2456"/>
                      <a:pt x="1238" y="2426"/>
                      <a:pt x="1273" y="2381"/>
                    </a:cubicBezTo>
                    <a:cubicBezTo>
                      <a:pt x="1308" y="2336"/>
                      <a:pt x="1352" y="2273"/>
                      <a:pt x="1387" y="2222"/>
                    </a:cubicBezTo>
                    <a:cubicBezTo>
                      <a:pt x="1422" y="2171"/>
                      <a:pt x="1456" y="2131"/>
                      <a:pt x="1485" y="2078"/>
                    </a:cubicBezTo>
                    <a:cubicBezTo>
                      <a:pt x="1514" y="2025"/>
                      <a:pt x="1532" y="1969"/>
                      <a:pt x="1561" y="1903"/>
                    </a:cubicBezTo>
                    <a:cubicBezTo>
                      <a:pt x="1590" y="1837"/>
                      <a:pt x="1612" y="1794"/>
                      <a:pt x="1660" y="1684"/>
                    </a:cubicBezTo>
                    <a:cubicBezTo>
                      <a:pt x="1708" y="1574"/>
                      <a:pt x="1787" y="1399"/>
                      <a:pt x="1849" y="1244"/>
                    </a:cubicBezTo>
                    <a:cubicBezTo>
                      <a:pt x="1911" y="1089"/>
                      <a:pt x="1984" y="873"/>
                      <a:pt x="2031" y="751"/>
                    </a:cubicBezTo>
                    <a:cubicBezTo>
                      <a:pt x="2078" y="629"/>
                      <a:pt x="2100" y="576"/>
                      <a:pt x="2130" y="509"/>
                    </a:cubicBezTo>
                    <a:cubicBezTo>
                      <a:pt x="2160" y="442"/>
                      <a:pt x="2185" y="400"/>
                      <a:pt x="2213" y="350"/>
                    </a:cubicBezTo>
                    <a:cubicBezTo>
                      <a:pt x="2241" y="300"/>
                      <a:pt x="2261" y="257"/>
                      <a:pt x="2296" y="206"/>
                    </a:cubicBezTo>
                    <a:cubicBezTo>
                      <a:pt x="2331" y="155"/>
                      <a:pt x="2377" y="80"/>
                      <a:pt x="2425" y="47"/>
                    </a:cubicBezTo>
                    <a:cubicBezTo>
                      <a:pt x="2473" y="14"/>
                      <a:pt x="2537" y="0"/>
                      <a:pt x="2584" y="9"/>
                    </a:cubicBezTo>
                    <a:cubicBezTo>
                      <a:pt x="2631" y="18"/>
                      <a:pt x="2674" y="71"/>
                      <a:pt x="2706" y="100"/>
                    </a:cubicBezTo>
                    <a:cubicBezTo>
                      <a:pt x="2738" y="129"/>
                      <a:pt x="2745" y="134"/>
                      <a:pt x="2774" y="183"/>
                    </a:cubicBezTo>
                    <a:cubicBezTo>
                      <a:pt x="2803" y="232"/>
                      <a:pt x="2837" y="308"/>
                      <a:pt x="2880" y="395"/>
                    </a:cubicBezTo>
                    <a:cubicBezTo>
                      <a:pt x="2923" y="482"/>
                      <a:pt x="2993" y="617"/>
                      <a:pt x="3032" y="706"/>
                    </a:cubicBezTo>
                    <a:cubicBezTo>
                      <a:pt x="3071" y="795"/>
                      <a:pt x="3067" y="800"/>
                      <a:pt x="3115" y="926"/>
                    </a:cubicBezTo>
                    <a:cubicBezTo>
                      <a:pt x="3163" y="1052"/>
                      <a:pt x="3267" y="1333"/>
                      <a:pt x="3320" y="1464"/>
                    </a:cubicBezTo>
                    <a:cubicBezTo>
                      <a:pt x="3373" y="1595"/>
                      <a:pt x="3396" y="1631"/>
                      <a:pt x="3433" y="1714"/>
                    </a:cubicBezTo>
                    <a:cubicBezTo>
                      <a:pt x="3470" y="1797"/>
                      <a:pt x="3481" y="1858"/>
                      <a:pt x="3539" y="1964"/>
                    </a:cubicBezTo>
                    <a:cubicBezTo>
                      <a:pt x="3597" y="2070"/>
                      <a:pt x="3724" y="2265"/>
                      <a:pt x="3782" y="2351"/>
                    </a:cubicBezTo>
                    <a:cubicBezTo>
                      <a:pt x="3840" y="2437"/>
                      <a:pt x="3838" y="2436"/>
                      <a:pt x="3888" y="2479"/>
                    </a:cubicBezTo>
                    <a:cubicBezTo>
                      <a:pt x="3938" y="2522"/>
                      <a:pt x="4019" y="2573"/>
                      <a:pt x="4085" y="2608"/>
                    </a:cubicBezTo>
                    <a:cubicBezTo>
                      <a:pt x="4151" y="2643"/>
                      <a:pt x="4208" y="2669"/>
                      <a:pt x="4284" y="2691"/>
                    </a:cubicBezTo>
                    <a:cubicBezTo>
                      <a:pt x="4360" y="2713"/>
                      <a:pt x="4434" y="2727"/>
                      <a:pt x="4540" y="2739"/>
                    </a:cubicBezTo>
                    <a:cubicBezTo>
                      <a:pt x="4646" y="2751"/>
                      <a:pt x="4829" y="2759"/>
                      <a:pt x="4920" y="2763"/>
                    </a:cubicBezTo>
                    <a:cubicBezTo>
                      <a:pt x="5011" y="2767"/>
                      <a:pt x="5057" y="2763"/>
                      <a:pt x="5084" y="2763"/>
                    </a:cubicBezTo>
                  </a:path>
                </a:pathLst>
              </a:custGeom>
              <a:grpFill/>
              <a:ln w="28575" cap="flat" cmpd="sng">
                <a:solidFill>
                  <a:srgbClr val="00A5AA">
                    <a:lumMod val="75000"/>
                  </a:srgbClr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77372">
                  <a:defRPr/>
                </a:pPr>
                <a:endParaRPr lang="en-US" sz="1275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Line 14"/>
              <p:cNvSpPr>
                <a:spLocks noChangeShapeType="1"/>
              </p:cNvSpPr>
              <p:nvPr/>
            </p:nvSpPr>
            <p:spPr bwMode="auto">
              <a:xfrm flipH="1">
                <a:off x="3552" y="1616"/>
                <a:ext cx="0" cy="1881"/>
              </a:xfrm>
              <a:prstGeom prst="line">
                <a:avLst/>
              </a:prstGeom>
              <a:grpFill/>
              <a:ln w="28575">
                <a:solidFill>
                  <a:srgbClr val="00A5AA"/>
                </a:solidFill>
                <a:prstDash val="sysDot"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77372">
                  <a:defRPr/>
                </a:pPr>
                <a:endParaRPr lang="en-US" sz="1275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Text Box 15"/>
            <p:cNvSpPr txBox="1">
              <a:spLocks noChangeArrowheads="1"/>
            </p:cNvSpPr>
            <p:nvPr/>
          </p:nvSpPr>
          <p:spPr bwMode="auto">
            <a:xfrm>
              <a:off x="768" y="1749"/>
              <a:ext cx="1721" cy="245"/>
            </a:xfrm>
            <a:prstGeom prst="rect">
              <a:avLst/>
            </a:prstGeom>
            <a:grpFill/>
            <a:ln w="19050">
              <a:solidFill>
                <a:srgbClr val="00A5AA">
                  <a:lumMod val="7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677372">
                <a:defRPr/>
              </a:pPr>
              <a:r>
                <a:rPr lang="en-US" sz="1275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“Data” Distribution</a:t>
              </a:r>
            </a:p>
          </p:txBody>
        </p:sp>
      </p:grpSp>
      <p:grpSp>
        <p:nvGrpSpPr>
          <p:cNvPr id="16" name="Group 16"/>
          <p:cNvGrpSpPr>
            <a:grpSpLocks/>
          </p:cNvGrpSpPr>
          <p:nvPr/>
        </p:nvGrpSpPr>
        <p:grpSpPr bwMode="auto">
          <a:xfrm>
            <a:off x="604428" y="1956068"/>
            <a:ext cx="4474397" cy="3315275"/>
            <a:chOff x="58" y="672"/>
            <a:chExt cx="3805" cy="2818"/>
          </a:xfrm>
          <a:solidFill>
            <a:srgbClr val="FF0000">
              <a:alpha val="47059"/>
            </a:srgbClr>
          </a:solidFill>
        </p:grpSpPr>
        <p:grpSp>
          <p:nvGrpSpPr>
            <p:cNvPr id="17" name="Group 17"/>
            <p:cNvGrpSpPr>
              <a:grpSpLocks/>
            </p:cNvGrpSpPr>
            <p:nvPr/>
          </p:nvGrpSpPr>
          <p:grpSpPr bwMode="auto">
            <a:xfrm>
              <a:off x="2593" y="672"/>
              <a:ext cx="1270" cy="2818"/>
              <a:chOff x="2593" y="672"/>
              <a:chExt cx="1270" cy="2818"/>
            </a:xfrm>
            <a:grpFill/>
          </p:grpSpPr>
          <p:sp>
            <p:nvSpPr>
              <p:cNvPr id="19" name="Freeform 18"/>
              <p:cNvSpPr>
                <a:spLocks/>
              </p:cNvSpPr>
              <p:nvPr/>
            </p:nvSpPr>
            <p:spPr bwMode="auto">
              <a:xfrm>
                <a:off x="2593" y="680"/>
                <a:ext cx="1270" cy="2781"/>
              </a:xfrm>
              <a:custGeom>
                <a:avLst/>
                <a:gdLst>
                  <a:gd name="T0" fmla="*/ 0 w 5084"/>
                  <a:gd name="T1" fmla="*/ 2775 h 2775"/>
                  <a:gd name="T2" fmla="*/ 424 w 5084"/>
                  <a:gd name="T3" fmla="*/ 2752 h 2775"/>
                  <a:gd name="T4" fmla="*/ 811 w 5084"/>
                  <a:gd name="T5" fmla="*/ 2699 h 2775"/>
                  <a:gd name="T6" fmla="*/ 985 w 5084"/>
                  <a:gd name="T7" fmla="*/ 2616 h 2775"/>
                  <a:gd name="T8" fmla="*/ 1175 w 5084"/>
                  <a:gd name="T9" fmla="*/ 2495 h 2775"/>
                  <a:gd name="T10" fmla="*/ 1273 w 5084"/>
                  <a:gd name="T11" fmla="*/ 2381 h 2775"/>
                  <a:gd name="T12" fmla="*/ 1387 w 5084"/>
                  <a:gd name="T13" fmla="*/ 2222 h 2775"/>
                  <a:gd name="T14" fmla="*/ 1485 w 5084"/>
                  <a:gd name="T15" fmla="*/ 2078 h 2775"/>
                  <a:gd name="T16" fmla="*/ 1561 w 5084"/>
                  <a:gd name="T17" fmla="*/ 1903 h 2775"/>
                  <a:gd name="T18" fmla="*/ 1660 w 5084"/>
                  <a:gd name="T19" fmla="*/ 1684 h 2775"/>
                  <a:gd name="T20" fmla="*/ 1849 w 5084"/>
                  <a:gd name="T21" fmla="*/ 1244 h 2775"/>
                  <a:gd name="T22" fmla="*/ 2031 w 5084"/>
                  <a:gd name="T23" fmla="*/ 751 h 2775"/>
                  <a:gd name="T24" fmla="*/ 2130 w 5084"/>
                  <a:gd name="T25" fmla="*/ 509 h 2775"/>
                  <a:gd name="T26" fmla="*/ 2213 w 5084"/>
                  <a:gd name="T27" fmla="*/ 350 h 2775"/>
                  <a:gd name="T28" fmla="*/ 2296 w 5084"/>
                  <a:gd name="T29" fmla="*/ 206 h 2775"/>
                  <a:gd name="T30" fmla="*/ 2425 w 5084"/>
                  <a:gd name="T31" fmla="*/ 47 h 2775"/>
                  <a:gd name="T32" fmla="*/ 2584 w 5084"/>
                  <a:gd name="T33" fmla="*/ 9 h 2775"/>
                  <a:gd name="T34" fmla="*/ 2706 w 5084"/>
                  <a:gd name="T35" fmla="*/ 100 h 2775"/>
                  <a:gd name="T36" fmla="*/ 2774 w 5084"/>
                  <a:gd name="T37" fmla="*/ 183 h 2775"/>
                  <a:gd name="T38" fmla="*/ 2880 w 5084"/>
                  <a:gd name="T39" fmla="*/ 395 h 2775"/>
                  <a:gd name="T40" fmla="*/ 3032 w 5084"/>
                  <a:gd name="T41" fmla="*/ 706 h 2775"/>
                  <a:gd name="T42" fmla="*/ 3115 w 5084"/>
                  <a:gd name="T43" fmla="*/ 926 h 2775"/>
                  <a:gd name="T44" fmla="*/ 3320 w 5084"/>
                  <a:gd name="T45" fmla="*/ 1464 h 2775"/>
                  <a:gd name="T46" fmla="*/ 3433 w 5084"/>
                  <a:gd name="T47" fmla="*/ 1714 h 2775"/>
                  <a:gd name="T48" fmla="*/ 3539 w 5084"/>
                  <a:gd name="T49" fmla="*/ 1964 h 2775"/>
                  <a:gd name="T50" fmla="*/ 3782 w 5084"/>
                  <a:gd name="T51" fmla="*/ 2351 h 2775"/>
                  <a:gd name="T52" fmla="*/ 3888 w 5084"/>
                  <a:gd name="T53" fmla="*/ 2479 h 2775"/>
                  <a:gd name="T54" fmla="*/ 4085 w 5084"/>
                  <a:gd name="T55" fmla="*/ 2608 h 2775"/>
                  <a:gd name="T56" fmla="*/ 4284 w 5084"/>
                  <a:gd name="T57" fmla="*/ 2691 h 2775"/>
                  <a:gd name="T58" fmla="*/ 4540 w 5084"/>
                  <a:gd name="T59" fmla="*/ 2739 h 2775"/>
                  <a:gd name="T60" fmla="*/ 4920 w 5084"/>
                  <a:gd name="T61" fmla="*/ 2763 h 2775"/>
                  <a:gd name="T62" fmla="*/ 5084 w 5084"/>
                  <a:gd name="T63" fmla="*/ 2763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084" h="2775">
                    <a:moveTo>
                      <a:pt x="0" y="2775"/>
                    </a:moveTo>
                    <a:cubicBezTo>
                      <a:pt x="144" y="2770"/>
                      <a:pt x="289" y="2765"/>
                      <a:pt x="424" y="2752"/>
                    </a:cubicBezTo>
                    <a:cubicBezTo>
                      <a:pt x="559" y="2739"/>
                      <a:pt x="718" y="2722"/>
                      <a:pt x="811" y="2699"/>
                    </a:cubicBezTo>
                    <a:cubicBezTo>
                      <a:pt x="904" y="2676"/>
                      <a:pt x="924" y="2650"/>
                      <a:pt x="985" y="2616"/>
                    </a:cubicBezTo>
                    <a:cubicBezTo>
                      <a:pt x="1046" y="2582"/>
                      <a:pt x="1127" y="2534"/>
                      <a:pt x="1175" y="2495"/>
                    </a:cubicBezTo>
                    <a:cubicBezTo>
                      <a:pt x="1223" y="2456"/>
                      <a:pt x="1238" y="2426"/>
                      <a:pt x="1273" y="2381"/>
                    </a:cubicBezTo>
                    <a:cubicBezTo>
                      <a:pt x="1308" y="2336"/>
                      <a:pt x="1352" y="2273"/>
                      <a:pt x="1387" y="2222"/>
                    </a:cubicBezTo>
                    <a:cubicBezTo>
                      <a:pt x="1422" y="2171"/>
                      <a:pt x="1456" y="2131"/>
                      <a:pt x="1485" y="2078"/>
                    </a:cubicBezTo>
                    <a:cubicBezTo>
                      <a:pt x="1514" y="2025"/>
                      <a:pt x="1532" y="1969"/>
                      <a:pt x="1561" y="1903"/>
                    </a:cubicBezTo>
                    <a:cubicBezTo>
                      <a:pt x="1590" y="1837"/>
                      <a:pt x="1612" y="1794"/>
                      <a:pt x="1660" y="1684"/>
                    </a:cubicBezTo>
                    <a:cubicBezTo>
                      <a:pt x="1708" y="1574"/>
                      <a:pt x="1787" y="1399"/>
                      <a:pt x="1849" y="1244"/>
                    </a:cubicBezTo>
                    <a:cubicBezTo>
                      <a:pt x="1911" y="1089"/>
                      <a:pt x="1984" y="873"/>
                      <a:pt x="2031" y="751"/>
                    </a:cubicBezTo>
                    <a:cubicBezTo>
                      <a:pt x="2078" y="629"/>
                      <a:pt x="2100" y="576"/>
                      <a:pt x="2130" y="509"/>
                    </a:cubicBezTo>
                    <a:cubicBezTo>
                      <a:pt x="2160" y="442"/>
                      <a:pt x="2185" y="400"/>
                      <a:pt x="2213" y="350"/>
                    </a:cubicBezTo>
                    <a:cubicBezTo>
                      <a:pt x="2241" y="300"/>
                      <a:pt x="2261" y="257"/>
                      <a:pt x="2296" y="206"/>
                    </a:cubicBezTo>
                    <a:cubicBezTo>
                      <a:pt x="2331" y="155"/>
                      <a:pt x="2377" y="80"/>
                      <a:pt x="2425" y="47"/>
                    </a:cubicBezTo>
                    <a:cubicBezTo>
                      <a:pt x="2473" y="14"/>
                      <a:pt x="2537" y="0"/>
                      <a:pt x="2584" y="9"/>
                    </a:cubicBezTo>
                    <a:cubicBezTo>
                      <a:pt x="2631" y="18"/>
                      <a:pt x="2674" y="71"/>
                      <a:pt x="2706" y="100"/>
                    </a:cubicBezTo>
                    <a:cubicBezTo>
                      <a:pt x="2738" y="129"/>
                      <a:pt x="2745" y="134"/>
                      <a:pt x="2774" y="183"/>
                    </a:cubicBezTo>
                    <a:cubicBezTo>
                      <a:pt x="2803" y="232"/>
                      <a:pt x="2837" y="308"/>
                      <a:pt x="2880" y="395"/>
                    </a:cubicBezTo>
                    <a:cubicBezTo>
                      <a:pt x="2923" y="482"/>
                      <a:pt x="2993" y="617"/>
                      <a:pt x="3032" y="706"/>
                    </a:cubicBezTo>
                    <a:cubicBezTo>
                      <a:pt x="3071" y="795"/>
                      <a:pt x="3067" y="800"/>
                      <a:pt x="3115" y="926"/>
                    </a:cubicBezTo>
                    <a:cubicBezTo>
                      <a:pt x="3163" y="1052"/>
                      <a:pt x="3267" y="1333"/>
                      <a:pt x="3320" y="1464"/>
                    </a:cubicBezTo>
                    <a:cubicBezTo>
                      <a:pt x="3373" y="1595"/>
                      <a:pt x="3396" y="1631"/>
                      <a:pt x="3433" y="1714"/>
                    </a:cubicBezTo>
                    <a:cubicBezTo>
                      <a:pt x="3470" y="1797"/>
                      <a:pt x="3481" y="1858"/>
                      <a:pt x="3539" y="1964"/>
                    </a:cubicBezTo>
                    <a:cubicBezTo>
                      <a:pt x="3597" y="2070"/>
                      <a:pt x="3724" y="2265"/>
                      <a:pt x="3782" y="2351"/>
                    </a:cubicBezTo>
                    <a:cubicBezTo>
                      <a:pt x="3840" y="2437"/>
                      <a:pt x="3838" y="2436"/>
                      <a:pt x="3888" y="2479"/>
                    </a:cubicBezTo>
                    <a:cubicBezTo>
                      <a:pt x="3938" y="2522"/>
                      <a:pt x="4019" y="2573"/>
                      <a:pt x="4085" y="2608"/>
                    </a:cubicBezTo>
                    <a:cubicBezTo>
                      <a:pt x="4151" y="2643"/>
                      <a:pt x="4208" y="2669"/>
                      <a:pt x="4284" y="2691"/>
                    </a:cubicBezTo>
                    <a:cubicBezTo>
                      <a:pt x="4360" y="2713"/>
                      <a:pt x="4434" y="2727"/>
                      <a:pt x="4540" y="2739"/>
                    </a:cubicBezTo>
                    <a:cubicBezTo>
                      <a:pt x="4646" y="2751"/>
                      <a:pt x="4829" y="2759"/>
                      <a:pt x="4920" y="2763"/>
                    </a:cubicBezTo>
                    <a:cubicBezTo>
                      <a:pt x="5011" y="2767"/>
                      <a:pt x="5057" y="2763"/>
                      <a:pt x="5084" y="2763"/>
                    </a:cubicBezTo>
                  </a:path>
                </a:pathLst>
              </a:custGeom>
              <a:grpFill/>
              <a:ln w="28575" cap="flat" cmpd="sng">
                <a:solidFill>
                  <a:srgbClr val="C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77372">
                  <a:defRPr/>
                </a:pPr>
                <a:endParaRPr lang="en-US" sz="1275" kern="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Line 19"/>
              <p:cNvSpPr>
                <a:spLocks noChangeShapeType="1"/>
              </p:cNvSpPr>
              <p:nvPr/>
            </p:nvSpPr>
            <p:spPr bwMode="auto">
              <a:xfrm>
                <a:off x="3223" y="672"/>
                <a:ext cx="0" cy="2818"/>
              </a:xfrm>
              <a:prstGeom prst="line">
                <a:avLst/>
              </a:prstGeom>
              <a:grpFill/>
              <a:ln w="28575">
                <a:solidFill>
                  <a:srgbClr val="C00000"/>
                </a:solidFill>
                <a:prstDash val="sysDot"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77372">
                  <a:defRPr/>
                </a:pPr>
                <a:endParaRPr lang="en-US" sz="1275" kern="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" name="Text Box 20"/>
            <p:cNvSpPr txBox="1">
              <a:spLocks noChangeArrowheads="1"/>
            </p:cNvSpPr>
            <p:nvPr/>
          </p:nvSpPr>
          <p:spPr bwMode="auto">
            <a:xfrm>
              <a:off x="58" y="1265"/>
              <a:ext cx="1779" cy="245"/>
            </a:xfrm>
            <a:prstGeom prst="rect">
              <a:avLst/>
            </a:prstGeom>
            <a:grpFill/>
            <a:ln w="19050">
              <a:solidFill>
                <a:srgbClr val="C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677372">
                <a:defRPr/>
              </a:pPr>
              <a:r>
                <a:rPr lang="en-US" sz="1275" kern="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Posterior Distribution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5936611" y="2143701"/>
            <a:ext cx="2883257" cy="2364028"/>
          </a:xfrm>
          <a:prstGeom prst="rect">
            <a:avLst/>
          </a:prstGeom>
        </p:spPr>
        <p:txBody>
          <a:bodyPr wrap="square" lIns="67737" tIns="33869" rIns="67737" bIns="33869">
            <a:spAutoFit/>
          </a:bodyPr>
          <a:lstStyle/>
          <a:p>
            <a:pPr marL="254015" indent="-254015">
              <a:lnSpc>
                <a:spcPct val="90000"/>
              </a:lnSpc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1275" dirty="0">
                <a:latin typeface="Arial" pitchFamily="34" charset="0"/>
                <a:cs typeface="Arial" pitchFamily="34" charset="0"/>
              </a:rPr>
              <a:t>Mean of posterior distribution is between that of the Prior and the data distribution</a:t>
            </a:r>
          </a:p>
          <a:p>
            <a:pPr marL="254015" indent="-254015">
              <a:lnSpc>
                <a:spcPct val="90000"/>
              </a:lnSpc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</a:pPr>
            <a:endParaRPr lang="en-US" sz="1275" dirty="0">
              <a:latin typeface="Arial" pitchFamily="34" charset="0"/>
              <a:cs typeface="Arial" pitchFamily="34" charset="0"/>
            </a:endParaRPr>
          </a:p>
          <a:p>
            <a:pPr marL="254015" indent="-254015">
              <a:lnSpc>
                <a:spcPct val="90000"/>
              </a:lnSpc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1275" dirty="0">
                <a:latin typeface="Arial" pitchFamily="34" charset="0"/>
                <a:cs typeface="Arial" pitchFamily="34" charset="0"/>
              </a:rPr>
              <a:t>Standard deviation of posterior distribution is smaller than that of the prior and the classical regression</a:t>
            </a:r>
          </a:p>
          <a:p>
            <a:pPr marL="254015" indent="-254015">
              <a:lnSpc>
                <a:spcPct val="90000"/>
              </a:lnSpc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</a:pPr>
            <a:endParaRPr lang="en-US" sz="1275" dirty="0">
              <a:latin typeface="Arial" pitchFamily="34" charset="0"/>
              <a:cs typeface="Arial" pitchFamily="34" charset="0"/>
            </a:endParaRPr>
          </a:p>
          <a:p>
            <a:pPr marL="254015" indent="-254015">
              <a:lnSpc>
                <a:spcPct val="90000"/>
              </a:lnSpc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1275" dirty="0">
                <a:latin typeface="Arial" pitchFamily="34" charset="0"/>
                <a:cs typeface="Arial" pitchFamily="34" charset="0"/>
              </a:rPr>
              <a:t>The standard deviation of the prior determines how much the classical estimate is shrunk towards to the prior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6860" y="5872719"/>
            <a:ext cx="108722" cy="8810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434D6A5-163F-44B3-A819-30656FCAF9A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4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11" y="720481"/>
            <a:ext cx="8889666" cy="523220"/>
          </a:xfrm>
        </p:spPr>
        <p:txBody>
          <a:bodyPr>
            <a:noAutofit/>
          </a:bodyPr>
          <a:lstStyle/>
          <a:p>
            <a:r>
              <a:rPr lang="en-US" sz="3000" dirty="0"/>
              <a:t>Statistical tests are balanced against marketing sensibility, and where necessary against client needs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501317" y="2787343"/>
            <a:ext cx="4792579" cy="3315557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600" b="1" dirty="0"/>
              <a:t>Marketing Sensibility</a:t>
            </a:r>
          </a:p>
          <a:p>
            <a:r>
              <a:rPr lang="en-US" sz="1600" dirty="0"/>
              <a:t>Check for acceptable measures 1) Marketing contribution, 2) Source of volume change, and 3) touch point relative effectiveness (coefficient)</a:t>
            </a:r>
          </a:p>
          <a:p>
            <a:r>
              <a:rPr lang="en-US" sz="1600" dirty="0"/>
              <a:t>Check for </a:t>
            </a:r>
            <a:r>
              <a:rPr lang="en-US" sz="1600" dirty="0" err="1"/>
              <a:t>multicollinearity</a:t>
            </a:r>
            <a:r>
              <a:rPr lang="en-US" sz="1600" dirty="0"/>
              <a:t> to avoid bias</a:t>
            </a:r>
          </a:p>
          <a:p>
            <a:r>
              <a:rPr lang="en-US" sz="1600" dirty="0"/>
              <a:t>Conduct sanity check against known business truths and client existing knowledge</a:t>
            </a:r>
          </a:p>
          <a:p>
            <a:r>
              <a:rPr lang="en-US" sz="1600" dirty="0"/>
              <a:t>Reconciliation vs. other research</a:t>
            </a:r>
          </a:p>
          <a:p>
            <a:pPr marL="0" indent="0">
              <a:buNone/>
            </a:pPr>
            <a:r>
              <a:rPr lang="en-US" sz="1600" b="1" dirty="0"/>
              <a:t>Statistical Fit</a:t>
            </a:r>
          </a:p>
          <a:p>
            <a:r>
              <a:rPr lang="en-US" sz="1600" dirty="0"/>
              <a:t>Average weekly error, t-Statistic, MAPE</a:t>
            </a:r>
          </a:p>
          <a:p>
            <a:r>
              <a:rPr lang="en-US" sz="1600" dirty="0"/>
              <a:t>Actual vs. predicted volume, trend matching</a:t>
            </a:r>
          </a:p>
          <a:p>
            <a:r>
              <a:rPr lang="en-US" sz="1600" dirty="0"/>
              <a:t>Holdout on new time periods and ability to develop accurate forecasts</a:t>
            </a:r>
          </a:p>
          <a:p>
            <a:r>
              <a:rPr lang="en-US" sz="1600" dirty="0"/>
              <a:t>Evaluate times series structure of the error, confirming independent and identically distributed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541789306"/>
              </p:ext>
            </p:extLst>
          </p:nvPr>
        </p:nvGraphicFramePr>
        <p:xfrm>
          <a:off x="5293897" y="2692400"/>
          <a:ext cx="3850104" cy="2985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8032750" y="2954229"/>
            <a:ext cx="182819" cy="174837"/>
          </a:xfrm>
          <a:prstGeom prst="rect">
            <a:avLst/>
          </a:prstGeom>
        </p:spPr>
        <p:txBody>
          <a:bodyPr wrap="square" lIns="47414" tIns="23708" rIns="47414" bIns="23708">
            <a:spAutoFit/>
          </a:bodyPr>
          <a:lstStyle/>
          <a:p>
            <a:pPr algn="ctr">
              <a:spcBef>
                <a:spcPts val="103"/>
              </a:spcBef>
              <a:spcAft>
                <a:spcPts val="103"/>
              </a:spcAft>
              <a:buClr>
                <a:srgbClr val="FFC000"/>
              </a:buClr>
            </a:pPr>
            <a:r>
              <a:rPr lang="en-US" sz="825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3"/>
              </a:rPr>
              <a:t></a:t>
            </a:r>
            <a:endParaRPr lang="en-US" sz="825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08153" y="2954229"/>
            <a:ext cx="182819" cy="174837"/>
          </a:xfrm>
          <a:prstGeom prst="rect">
            <a:avLst/>
          </a:prstGeom>
        </p:spPr>
        <p:txBody>
          <a:bodyPr wrap="square" lIns="47414" tIns="23708" rIns="47414" bIns="23708">
            <a:spAutoFit/>
          </a:bodyPr>
          <a:lstStyle/>
          <a:p>
            <a:pPr algn="ctr">
              <a:spcBef>
                <a:spcPts val="103"/>
              </a:spcBef>
              <a:spcAft>
                <a:spcPts val="103"/>
              </a:spcAft>
              <a:buClr>
                <a:srgbClr val="FFC000"/>
              </a:buClr>
            </a:pPr>
            <a:r>
              <a:rPr lang="en-US" sz="825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3"/>
              </a:rPr>
              <a:t></a:t>
            </a:r>
            <a:endParaRPr lang="en-US" sz="825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612549" y="2128343"/>
            <a:ext cx="0" cy="3377657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6860" y="5872719"/>
            <a:ext cx="108722" cy="8810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434D6A5-163F-44B3-A819-30656FCAF9A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15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381330"/>
            <a:ext cx="8223249" cy="13716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Agenda: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1300570"/>
            <a:ext cx="7543800" cy="5176100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8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 Tableau # 1 with SHAN XINRUI, SINGH ROHIT, </a:t>
            </a:r>
            <a:r>
              <a:rPr lang="en-US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ADDARWA GHANISHT,</a:t>
            </a:r>
          </a:p>
          <a:p>
            <a:pPr marL="274320" lvl="1" indent="0">
              <a:buNone/>
            </a:pPr>
            <a:r>
              <a:rPr lang="en-US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SAVARAM, ANUSHA and JOY RIYA</a:t>
            </a:r>
            <a:endParaRPr lang="en-US" sz="18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8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 Project # 1</a:t>
            </a:r>
          </a:p>
          <a:p>
            <a:pPr marL="342900" indent="-342900">
              <a:buAutoNum type="arabicPeriod"/>
            </a:pPr>
            <a:r>
              <a:rPr lang="en-US" sz="18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 Tableau # 2</a:t>
            </a:r>
          </a:p>
          <a:p>
            <a:pPr marL="342900" indent="-342900">
              <a:buAutoNum type="arabicPeriod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Bayesian Models</a:t>
            </a:r>
            <a:endParaRPr lang="en-US" sz="18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8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 Homework # 4 – Bayesian Models in groups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8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4320" lvl="1" indent="0"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084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097" y="694072"/>
            <a:ext cx="8526772" cy="65934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Identify and collect data from sources to inform defined questions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gray">
          <a:xfrm>
            <a:off x="476281" y="2175003"/>
            <a:ext cx="8463161" cy="19620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30622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Our analytical approach enables you to account for a more comprehensive set of business drivers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542018" y="2347377"/>
            <a:ext cx="8117007" cy="3810000"/>
            <a:chOff x="442675" y="1447800"/>
            <a:chExt cx="12987211" cy="6096000"/>
          </a:xfrm>
        </p:grpSpPr>
        <p:sp>
          <p:nvSpPr>
            <p:cNvPr id="119" name="TextBox 118"/>
            <p:cNvSpPr txBox="1"/>
            <p:nvPr/>
          </p:nvSpPr>
          <p:spPr bwMode="gray">
            <a:xfrm>
              <a:off x="442675" y="3584566"/>
              <a:ext cx="1938584" cy="535363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/>
              <a:r>
                <a:rPr lang="en-US" sz="1725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Owned</a:t>
              </a:r>
            </a:p>
          </p:txBody>
        </p:sp>
        <p:sp>
          <p:nvSpPr>
            <p:cNvPr id="120" name="Oval 119"/>
            <p:cNvSpPr/>
            <p:nvPr/>
          </p:nvSpPr>
          <p:spPr bwMode="gray">
            <a:xfrm>
              <a:off x="4170546" y="1485899"/>
              <a:ext cx="6057901" cy="605790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1" name="Straight Connector 120"/>
            <p:cNvCxnSpPr/>
            <p:nvPr/>
          </p:nvCxnSpPr>
          <p:spPr bwMode="gray">
            <a:xfrm rot="10800000">
              <a:off x="2803855" y="2539181"/>
              <a:ext cx="4490893" cy="2013768"/>
            </a:xfrm>
            <a:prstGeom prst="line">
              <a:avLst/>
            </a:prstGeom>
            <a:noFill/>
            <a:ln w="38100" cap="rnd" cmpd="sng" algn="ctr">
              <a:solidFill>
                <a:schemeClr val="bg1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122" name="Straight Connector 121"/>
            <p:cNvCxnSpPr/>
            <p:nvPr/>
          </p:nvCxnSpPr>
          <p:spPr bwMode="gray">
            <a:xfrm rot="10800000">
              <a:off x="2205899" y="4060080"/>
              <a:ext cx="5012648" cy="492870"/>
            </a:xfrm>
            <a:prstGeom prst="line">
              <a:avLst/>
            </a:prstGeom>
            <a:noFill/>
            <a:ln w="38100" cap="rnd" cmpd="sng" algn="ctr">
              <a:solidFill>
                <a:schemeClr val="bg1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123" name="Straight Connector 122"/>
            <p:cNvCxnSpPr/>
            <p:nvPr/>
          </p:nvCxnSpPr>
          <p:spPr bwMode="gray">
            <a:xfrm rot="16200000" flipH="1">
              <a:off x="6508933" y="5262562"/>
              <a:ext cx="2781302" cy="1362078"/>
            </a:xfrm>
            <a:prstGeom prst="line">
              <a:avLst/>
            </a:prstGeom>
            <a:noFill/>
            <a:ln w="38100" cap="rnd" cmpd="sng" algn="ctr">
              <a:solidFill>
                <a:schemeClr val="bg1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124" name="Straight Connector 123"/>
            <p:cNvCxnSpPr/>
            <p:nvPr/>
          </p:nvCxnSpPr>
          <p:spPr bwMode="gray">
            <a:xfrm>
              <a:off x="7218549" y="4552948"/>
              <a:ext cx="4748910" cy="761882"/>
            </a:xfrm>
            <a:prstGeom prst="line">
              <a:avLst/>
            </a:prstGeom>
            <a:noFill/>
            <a:ln w="38100" cap="rnd" cmpd="sng" algn="ctr">
              <a:solidFill>
                <a:schemeClr val="bg1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125" name="Straight Connector 124"/>
            <p:cNvCxnSpPr/>
            <p:nvPr/>
          </p:nvCxnSpPr>
          <p:spPr bwMode="gray">
            <a:xfrm rot="16200000" flipV="1">
              <a:off x="5718028" y="3052431"/>
              <a:ext cx="2924838" cy="76200"/>
            </a:xfrm>
            <a:prstGeom prst="line">
              <a:avLst/>
            </a:prstGeom>
            <a:noFill/>
            <a:ln w="38100" cap="rnd" cmpd="sng" algn="ctr">
              <a:solidFill>
                <a:schemeClr val="bg1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sp>
          <p:nvSpPr>
            <p:cNvPr id="126" name="Oval 125"/>
            <p:cNvSpPr/>
            <p:nvPr/>
          </p:nvSpPr>
          <p:spPr bwMode="gray">
            <a:xfrm>
              <a:off x="5446897" y="2762250"/>
              <a:ext cx="3600450" cy="36004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 bwMode="gray">
            <a:xfrm>
              <a:off x="10070604" y="4392474"/>
              <a:ext cx="1567542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Promotions</a:t>
              </a:r>
            </a:p>
          </p:txBody>
        </p:sp>
        <p:sp>
          <p:nvSpPr>
            <p:cNvPr id="128" name="TextBox 127"/>
            <p:cNvSpPr txBox="1"/>
            <p:nvPr/>
          </p:nvSpPr>
          <p:spPr bwMode="gray">
            <a:xfrm>
              <a:off x="4854361" y="5881438"/>
              <a:ext cx="431354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r>
                <a:rPr lang="en-US" sz="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TV</a:t>
              </a:r>
            </a:p>
          </p:txBody>
        </p:sp>
        <p:sp>
          <p:nvSpPr>
            <p:cNvPr id="129" name="TextBox 128"/>
            <p:cNvSpPr txBox="1"/>
            <p:nvPr/>
          </p:nvSpPr>
          <p:spPr bwMode="gray">
            <a:xfrm>
              <a:off x="4449000" y="6262597"/>
              <a:ext cx="538894" cy="4060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r>
                <a:rPr lang="en-US" sz="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Radio</a:t>
              </a:r>
            </a:p>
          </p:txBody>
        </p:sp>
        <p:sp>
          <p:nvSpPr>
            <p:cNvPr id="130" name="TextBox 129"/>
            <p:cNvSpPr txBox="1"/>
            <p:nvPr/>
          </p:nvSpPr>
          <p:spPr bwMode="gray">
            <a:xfrm>
              <a:off x="6324600" y="6705600"/>
              <a:ext cx="680306" cy="4060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rgbClr val="FFDE00">
                      <a:lumMod val="7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Direct Mail</a:t>
              </a:r>
            </a:p>
          </p:txBody>
        </p:sp>
        <p:sp>
          <p:nvSpPr>
            <p:cNvPr id="131" name="TextBox 130"/>
            <p:cNvSpPr txBox="1"/>
            <p:nvPr/>
          </p:nvSpPr>
          <p:spPr bwMode="gray">
            <a:xfrm>
              <a:off x="7067844" y="6947854"/>
              <a:ext cx="538894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defTabSz="571478">
                <a:defRPr/>
              </a:pPr>
              <a:r>
                <a:rPr lang="en-US" sz="600" b="1" kern="0" dirty="0">
                  <a:solidFill>
                    <a:srgbClr val="FFDE00">
                      <a:lumMod val="7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email</a:t>
              </a:r>
            </a:p>
          </p:txBody>
        </p:sp>
        <p:sp>
          <p:nvSpPr>
            <p:cNvPr id="132" name="TextBox 131"/>
            <p:cNvSpPr txBox="1"/>
            <p:nvPr/>
          </p:nvSpPr>
          <p:spPr bwMode="gray">
            <a:xfrm>
              <a:off x="7559931" y="6667501"/>
              <a:ext cx="1012336" cy="387630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defTabSz="571478">
                <a:defRPr/>
              </a:pPr>
              <a:r>
                <a:rPr lang="en-US" sz="1125" b="1" kern="0" dirty="0">
                  <a:solidFill>
                    <a:srgbClr val="FFDE00">
                      <a:lumMod val="7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Mobile</a:t>
              </a:r>
            </a:p>
          </p:txBody>
        </p:sp>
        <p:sp>
          <p:nvSpPr>
            <p:cNvPr id="133" name="TextBox 132"/>
            <p:cNvSpPr txBox="1"/>
            <p:nvPr/>
          </p:nvSpPr>
          <p:spPr bwMode="gray">
            <a:xfrm>
              <a:off x="5451240" y="6402749"/>
              <a:ext cx="538894" cy="4060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r>
                <a:rPr lang="en-US" sz="600" b="1" dirty="0">
                  <a:solidFill>
                    <a:srgbClr val="72AF2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Signs</a:t>
              </a:r>
            </a:p>
          </p:txBody>
        </p:sp>
        <p:sp>
          <p:nvSpPr>
            <p:cNvPr id="134" name="TextBox 133"/>
            <p:cNvSpPr txBox="1"/>
            <p:nvPr/>
          </p:nvSpPr>
          <p:spPr bwMode="gray">
            <a:xfrm>
              <a:off x="5371537" y="6940856"/>
              <a:ext cx="721283" cy="4060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72AF2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Digital Signage</a:t>
              </a:r>
            </a:p>
          </p:txBody>
        </p:sp>
        <p:sp>
          <p:nvSpPr>
            <p:cNvPr id="135" name="TextBox 134"/>
            <p:cNvSpPr txBox="1"/>
            <p:nvPr/>
          </p:nvSpPr>
          <p:spPr bwMode="gray">
            <a:xfrm>
              <a:off x="4286504" y="5122309"/>
              <a:ext cx="782230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defTabSz="571478">
                <a:defRPr/>
              </a:pPr>
              <a:r>
                <a:rPr lang="en-US" sz="600" b="1" kern="0" dirty="0">
                  <a:solidFill>
                    <a:srgbClr val="00A5A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Magazine</a:t>
              </a:r>
            </a:p>
          </p:txBody>
        </p:sp>
        <p:sp>
          <p:nvSpPr>
            <p:cNvPr id="136" name="TextBox 135"/>
            <p:cNvSpPr txBox="1"/>
            <p:nvPr/>
          </p:nvSpPr>
          <p:spPr bwMode="gray">
            <a:xfrm>
              <a:off x="3473369" y="5621322"/>
              <a:ext cx="870032" cy="4060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defTabSz="571478">
                <a:defRPr/>
              </a:pPr>
              <a:r>
                <a:rPr lang="en-US" sz="600" b="1" kern="0" dirty="0">
                  <a:solidFill>
                    <a:srgbClr val="00A5A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Newspaper</a:t>
              </a:r>
            </a:p>
          </p:txBody>
        </p:sp>
        <p:sp>
          <p:nvSpPr>
            <p:cNvPr id="137" name="TextBox 136"/>
            <p:cNvSpPr txBox="1"/>
            <p:nvPr/>
          </p:nvSpPr>
          <p:spPr bwMode="gray">
            <a:xfrm>
              <a:off x="2668489" y="4606189"/>
              <a:ext cx="948245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defTabSz="571478">
                <a:defRPr/>
              </a:pPr>
              <a:r>
                <a:rPr lang="en-US" sz="600" b="1" kern="0" dirty="0">
                  <a:solidFill>
                    <a:srgbClr val="0091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Banner Ads</a:t>
              </a:r>
            </a:p>
          </p:txBody>
        </p:sp>
        <p:sp>
          <p:nvSpPr>
            <p:cNvPr id="138" name="TextBox 137"/>
            <p:cNvSpPr txBox="1"/>
            <p:nvPr/>
          </p:nvSpPr>
          <p:spPr bwMode="gray">
            <a:xfrm>
              <a:off x="2265545" y="5030725"/>
              <a:ext cx="948245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rgbClr val="0091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Video Ads</a:t>
              </a:r>
            </a:p>
          </p:txBody>
        </p:sp>
        <p:sp>
          <p:nvSpPr>
            <p:cNvPr id="139" name="TextBox 138"/>
            <p:cNvSpPr txBox="1"/>
            <p:nvPr/>
          </p:nvSpPr>
          <p:spPr bwMode="gray">
            <a:xfrm>
              <a:off x="3498697" y="3950130"/>
              <a:ext cx="948245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rgbClr val="009100">
                      <a:lumMod val="40000"/>
                      <a:lumOff val="6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Google</a:t>
              </a:r>
            </a:p>
          </p:txBody>
        </p:sp>
        <p:sp>
          <p:nvSpPr>
            <p:cNvPr id="140" name="TextBox 139"/>
            <p:cNvSpPr txBox="1"/>
            <p:nvPr/>
          </p:nvSpPr>
          <p:spPr bwMode="gray">
            <a:xfrm>
              <a:off x="3712821" y="4211710"/>
              <a:ext cx="948245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rgbClr val="009100">
                      <a:lumMod val="40000"/>
                      <a:lumOff val="6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Bing</a:t>
              </a:r>
            </a:p>
          </p:txBody>
        </p:sp>
        <p:sp>
          <p:nvSpPr>
            <p:cNvPr id="141" name="TextBox 140"/>
            <p:cNvSpPr txBox="1"/>
            <p:nvPr/>
          </p:nvSpPr>
          <p:spPr bwMode="gray">
            <a:xfrm>
              <a:off x="3141149" y="3581034"/>
              <a:ext cx="948245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</a:p>
          </p:txBody>
        </p:sp>
        <p:sp>
          <p:nvSpPr>
            <p:cNvPr id="142" name="TextBox 141"/>
            <p:cNvSpPr txBox="1"/>
            <p:nvPr/>
          </p:nvSpPr>
          <p:spPr bwMode="gray">
            <a:xfrm>
              <a:off x="3625405" y="3403450"/>
              <a:ext cx="948245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Commerce</a:t>
              </a:r>
            </a:p>
          </p:txBody>
        </p:sp>
        <p:sp>
          <p:nvSpPr>
            <p:cNvPr id="143" name="TextBox 142"/>
            <p:cNvSpPr txBox="1"/>
            <p:nvPr/>
          </p:nvSpPr>
          <p:spPr bwMode="gray">
            <a:xfrm>
              <a:off x="3735605" y="2898678"/>
              <a:ext cx="948245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Facebook</a:t>
              </a:r>
            </a:p>
          </p:txBody>
        </p:sp>
        <p:sp>
          <p:nvSpPr>
            <p:cNvPr id="144" name="TextBox 143"/>
            <p:cNvSpPr txBox="1"/>
            <p:nvPr/>
          </p:nvSpPr>
          <p:spPr bwMode="gray">
            <a:xfrm>
              <a:off x="4078184" y="2702290"/>
              <a:ext cx="948245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Twitter</a:t>
              </a:r>
            </a:p>
          </p:txBody>
        </p:sp>
        <p:sp>
          <p:nvSpPr>
            <p:cNvPr id="145" name="TextBox 144"/>
            <p:cNvSpPr txBox="1"/>
            <p:nvPr/>
          </p:nvSpPr>
          <p:spPr bwMode="gray">
            <a:xfrm>
              <a:off x="4553400" y="2538478"/>
              <a:ext cx="948245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Blogs</a:t>
              </a:r>
            </a:p>
          </p:txBody>
        </p:sp>
        <p:sp>
          <p:nvSpPr>
            <p:cNvPr id="146" name="TextBox 145"/>
            <p:cNvSpPr txBox="1"/>
            <p:nvPr/>
          </p:nvSpPr>
          <p:spPr bwMode="gray">
            <a:xfrm>
              <a:off x="5245168" y="2021550"/>
              <a:ext cx="764243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rgbClr val="7979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Google</a:t>
              </a:r>
            </a:p>
          </p:txBody>
        </p:sp>
        <p:sp>
          <p:nvSpPr>
            <p:cNvPr id="147" name="TextBox 146"/>
            <p:cNvSpPr txBox="1"/>
            <p:nvPr/>
          </p:nvSpPr>
          <p:spPr bwMode="gray">
            <a:xfrm>
              <a:off x="5954237" y="2202790"/>
              <a:ext cx="948245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rgbClr val="7979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Bing</a:t>
              </a:r>
            </a:p>
          </p:txBody>
        </p:sp>
        <p:sp>
          <p:nvSpPr>
            <p:cNvPr id="148" name="TextBox 147"/>
            <p:cNvSpPr txBox="1"/>
            <p:nvPr/>
          </p:nvSpPr>
          <p:spPr bwMode="gray">
            <a:xfrm>
              <a:off x="8534400" y="6248400"/>
              <a:ext cx="1094021" cy="4060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Stock</a:t>
              </a:r>
              <a:br>
                <a:rPr lang="en-US" sz="600" b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600" b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Market</a:t>
              </a:r>
            </a:p>
          </p:txBody>
        </p:sp>
        <p:sp>
          <p:nvSpPr>
            <p:cNvPr id="149" name="TextBox 148"/>
            <p:cNvSpPr txBox="1"/>
            <p:nvPr/>
          </p:nvSpPr>
          <p:spPr bwMode="gray">
            <a:xfrm>
              <a:off x="9267987" y="6286501"/>
              <a:ext cx="1143000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Interest Rates</a:t>
              </a:r>
            </a:p>
          </p:txBody>
        </p:sp>
        <p:sp>
          <p:nvSpPr>
            <p:cNvPr id="150" name="TextBox 149"/>
            <p:cNvSpPr txBox="1"/>
            <p:nvPr/>
          </p:nvSpPr>
          <p:spPr bwMode="gray">
            <a:xfrm>
              <a:off x="10863681" y="5418109"/>
              <a:ext cx="785718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rgbClr val="FFDE00">
                      <a:lumMod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Offering</a:t>
              </a:r>
            </a:p>
          </p:txBody>
        </p:sp>
        <p:sp>
          <p:nvSpPr>
            <p:cNvPr id="151" name="TextBox 150"/>
            <p:cNvSpPr txBox="1"/>
            <p:nvPr/>
          </p:nvSpPr>
          <p:spPr bwMode="gray">
            <a:xfrm>
              <a:off x="9994312" y="5558574"/>
              <a:ext cx="785718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rgbClr val="FFDE00">
                      <a:lumMod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Pricing</a:t>
              </a:r>
            </a:p>
          </p:txBody>
        </p:sp>
        <p:sp>
          <p:nvSpPr>
            <p:cNvPr id="152" name="TextBox 151"/>
            <p:cNvSpPr txBox="1"/>
            <p:nvPr/>
          </p:nvSpPr>
          <p:spPr bwMode="gray">
            <a:xfrm>
              <a:off x="9519412" y="4177374"/>
              <a:ext cx="928230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Vouchers</a:t>
              </a:r>
            </a:p>
          </p:txBody>
        </p:sp>
        <p:sp>
          <p:nvSpPr>
            <p:cNvPr id="153" name="TextBox 152"/>
            <p:cNvSpPr txBox="1"/>
            <p:nvPr/>
          </p:nvSpPr>
          <p:spPr bwMode="gray">
            <a:xfrm>
              <a:off x="9468916" y="4449490"/>
              <a:ext cx="785718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Samples</a:t>
              </a:r>
            </a:p>
          </p:txBody>
        </p:sp>
        <p:sp>
          <p:nvSpPr>
            <p:cNvPr id="154" name="TextBox 153"/>
            <p:cNvSpPr txBox="1"/>
            <p:nvPr/>
          </p:nvSpPr>
          <p:spPr bwMode="gray">
            <a:xfrm>
              <a:off x="9953297" y="4742029"/>
              <a:ext cx="785718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Coupons</a:t>
              </a:r>
            </a:p>
          </p:txBody>
        </p:sp>
        <p:sp>
          <p:nvSpPr>
            <p:cNvPr id="155" name="TextBox 154"/>
            <p:cNvSpPr txBox="1"/>
            <p:nvPr/>
          </p:nvSpPr>
          <p:spPr bwMode="gray">
            <a:xfrm>
              <a:off x="10637476" y="3569842"/>
              <a:ext cx="785718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Displays</a:t>
              </a:r>
            </a:p>
          </p:txBody>
        </p:sp>
        <p:sp>
          <p:nvSpPr>
            <p:cNvPr id="156" name="TextBox 155"/>
            <p:cNvSpPr txBox="1"/>
            <p:nvPr/>
          </p:nvSpPr>
          <p:spPr bwMode="gray">
            <a:xfrm>
              <a:off x="10495147" y="3865914"/>
              <a:ext cx="923122" cy="4060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Pharmacy Initiatives</a:t>
              </a:r>
            </a:p>
          </p:txBody>
        </p:sp>
        <p:sp>
          <p:nvSpPr>
            <p:cNvPr id="157" name="TextBox 156"/>
            <p:cNvSpPr txBox="1"/>
            <p:nvPr/>
          </p:nvSpPr>
          <p:spPr bwMode="gray">
            <a:xfrm>
              <a:off x="9453636" y="2986480"/>
              <a:ext cx="785718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</a:p>
          </p:txBody>
        </p:sp>
        <p:sp>
          <p:nvSpPr>
            <p:cNvPr id="158" name="TextBox 157"/>
            <p:cNvSpPr txBox="1"/>
            <p:nvPr/>
          </p:nvSpPr>
          <p:spPr bwMode="gray">
            <a:xfrm>
              <a:off x="10537888" y="3039030"/>
              <a:ext cx="785718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Details</a:t>
              </a:r>
            </a:p>
          </p:txBody>
        </p:sp>
        <p:sp>
          <p:nvSpPr>
            <p:cNvPr id="159" name="TextBox 158"/>
            <p:cNvSpPr txBox="1"/>
            <p:nvPr/>
          </p:nvSpPr>
          <p:spPr bwMode="gray">
            <a:xfrm>
              <a:off x="8209147" y="2247901"/>
              <a:ext cx="991654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Conferences</a:t>
              </a:r>
            </a:p>
          </p:txBody>
        </p:sp>
        <p:sp>
          <p:nvSpPr>
            <p:cNvPr id="160" name="TextBox 159"/>
            <p:cNvSpPr txBox="1"/>
            <p:nvPr/>
          </p:nvSpPr>
          <p:spPr bwMode="gray">
            <a:xfrm>
              <a:off x="8679993" y="2594781"/>
              <a:ext cx="991654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Trade Shows</a:t>
              </a:r>
            </a:p>
          </p:txBody>
        </p:sp>
        <p:sp>
          <p:nvSpPr>
            <p:cNvPr id="161" name="TextBox 160"/>
            <p:cNvSpPr txBox="1"/>
            <p:nvPr/>
          </p:nvSpPr>
          <p:spPr bwMode="gray">
            <a:xfrm>
              <a:off x="1207817" y="6646942"/>
              <a:ext cx="2588058" cy="535363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/>
              <a:r>
                <a:rPr lang="en-US" sz="1725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Paid</a:t>
              </a:r>
            </a:p>
          </p:txBody>
        </p:sp>
        <p:sp>
          <p:nvSpPr>
            <p:cNvPr id="162" name="TextBox 161"/>
            <p:cNvSpPr txBox="1"/>
            <p:nvPr/>
          </p:nvSpPr>
          <p:spPr bwMode="gray">
            <a:xfrm>
              <a:off x="1059029" y="1698622"/>
              <a:ext cx="2420354" cy="535363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/>
              <a:r>
                <a:rPr lang="en-US" sz="1725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Earned</a:t>
              </a:r>
            </a:p>
          </p:txBody>
        </p:sp>
        <p:sp>
          <p:nvSpPr>
            <p:cNvPr id="163" name="TextBox 162"/>
            <p:cNvSpPr txBox="1"/>
            <p:nvPr/>
          </p:nvSpPr>
          <p:spPr bwMode="gray">
            <a:xfrm>
              <a:off x="11100705" y="1751682"/>
              <a:ext cx="2329181" cy="535363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/>
              <a:r>
                <a:rPr lang="en-US" sz="1725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Controllable</a:t>
              </a:r>
            </a:p>
          </p:txBody>
        </p:sp>
        <p:sp>
          <p:nvSpPr>
            <p:cNvPr id="164" name="TextBox 163"/>
            <p:cNvSpPr txBox="1"/>
            <p:nvPr/>
          </p:nvSpPr>
          <p:spPr bwMode="gray">
            <a:xfrm>
              <a:off x="10577713" y="6359526"/>
              <a:ext cx="2763654" cy="960094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/>
              <a:r>
                <a:rPr lang="en-US" sz="1725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Non-controllable</a:t>
              </a:r>
            </a:p>
          </p:txBody>
        </p:sp>
        <p:sp>
          <p:nvSpPr>
            <p:cNvPr id="165" name="TextBox 164"/>
            <p:cNvSpPr txBox="1"/>
            <p:nvPr/>
          </p:nvSpPr>
          <p:spPr bwMode="gray">
            <a:xfrm>
              <a:off x="7764937" y="1726858"/>
              <a:ext cx="991654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rgbClr val="E4E4E4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Quality</a:t>
              </a:r>
            </a:p>
          </p:txBody>
        </p:sp>
        <p:sp>
          <p:nvSpPr>
            <p:cNvPr id="166" name="TextBox 165"/>
            <p:cNvSpPr txBox="1"/>
            <p:nvPr/>
          </p:nvSpPr>
          <p:spPr bwMode="gray">
            <a:xfrm>
              <a:off x="7143910" y="2019301"/>
              <a:ext cx="991654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rgbClr val="E4E4E4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Innovation</a:t>
              </a:r>
            </a:p>
          </p:txBody>
        </p:sp>
        <p:sp>
          <p:nvSpPr>
            <p:cNvPr id="167" name="Oval 166"/>
            <p:cNvSpPr/>
            <p:nvPr/>
          </p:nvSpPr>
          <p:spPr bwMode="gray">
            <a:xfrm>
              <a:off x="6075547" y="3390900"/>
              <a:ext cx="2343150" cy="23431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571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8" name="Straight Arrow Connector 167"/>
            <p:cNvCxnSpPr/>
            <p:nvPr/>
          </p:nvCxnSpPr>
          <p:spPr bwMode="gray">
            <a:xfrm rot="5400000">
              <a:off x="7104251" y="2971802"/>
              <a:ext cx="1752597" cy="1523998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 bwMode="gray">
            <a:xfrm rot="5400000">
              <a:off x="6913746" y="2857501"/>
              <a:ext cx="2057402" cy="1447798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 bwMode="gray">
            <a:xfrm rot="5400000">
              <a:off x="6418447" y="2819401"/>
              <a:ext cx="2590800" cy="990600"/>
            </a:xfrm>
            <a:prstGeom prst="straightConnector1">
              <a:avLst/>
            </a:prstGeom>
            <a:ln>
              <a:solidFill>
                <a:schemeClr val="tx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 bwMode="gray">
            <a:xfrm rot="5400000">
              <a:off x="6266047" y="3276602"/>
              <a:ext cx="2286002" cy="380998"/>
            </a:xfrm>
            <a:prstGeom prst="straightConnector1">
              <a:avLst/>
            </a:prstGeom>
            <a:ln>
              <a:solidFill>
                <a:schemeClr val="tx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/>
            <p:nvPr/>
          </p:nvCxnSpPr>
          <p:spPr bwMode="gray">
            <a:xfrm rot="10800000" flipV="1">
              <a:off x="7218552" y="3112820"/>
              <a:ext cx="2254328" cy="1497282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 bwMode="gray">
            <a:xfrm rot="10800000" flipV="1">
              <a:off x="7218550" y="3162299"/>
              <a:ext cx="3276597" cy="1447798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 bwMode="gray">
            <a:xfrm rot="10800000" flipV="1">
              <a:off x="7237597" y="3695700"/>
              <a:ext cx="3409949" cy="89534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 bwMode="gray">
            <a:xfrm rot="10800000" flipV="1">
              <a:off x="7237597" y="4000499"/>
              <a:ext cx="3257550" cy="571501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/>
            <p:nvPr/>
          </p:nvCxnSpPr>
          <p:spPr bwMode="gray">
            <a:xfrm rot="10800000" flipV="1">
              <a:off x="7246257" y="4305300"/>
              <a:ext cx="2334491" cy="250370"/>
            </a:xfrm>
            <a:prstGeom prst="straightConnector1">
              <a:avLst/>
            </a:prstGeom>
            <a:ln>
              <a:solidFill>
                <a:schemeClr val="tx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 bwMode="gray">
            <a:xfrm rot="10800000">
              <a:off x="7246257" y="4555669"/>
              <a:ext cx="2268187" cy="23752"/>
            </a:xfrm>
            <a:prstGeom prst="straightConnector1">
              <a:avLst/>
            </a:prstGeom>
            <a:ln>
              <a:solidFill>
                <a:schemeClr val="tx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 bwMode="gray">
            <a:xfrm rot="10800000">
              <a:off x="7246262" y="4555672"/>
              <a:ext cx="2724584" cy="308050"/>
            </a:xfrm>
            <a:prstGeom prst="straightConnector1">
              <a:avLst/>
            </a:prstGeom>
            <a:ln>
              <a:solidFill>
                <a:schemeClr val="tx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150" idx="1"/>
            </p:cNvCxnSpPr>
            <p:nvPr/>
          </p:nvCxnSpPr>
          <p:spPr bwMode="gray">
            <a:xfrm flipH="1" flipV="1">
              <a:off x="7246262" y="4555675"/>
              <a:ext cx="3617419" cy="99161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stCxn id="151" idx="1"/>
            </p:cNvCxnSpPr>
            <p:nvPr/>
          </p:nvCxnSpPr>
          <p:spPr bwMode="gray">
            <a:xfrm flipH="1" flipV="1">
              <a:off x="7246264" y="4555675"/>
              <a:ext cx="2748048" cy="1132082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/>
            <p:cNvSpPr txBox="1"/>
            <p:nvPr/>
          </p:nvSpPr>
          <p:spPr bwMode="gray">
            <a:xfrm>
              <a:off x="10679976" y="5041469"/>
              <a:ext cx="1567542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Competition</a:t>
              </a:r>
            </a:p>
          </p:txBody>
        </p:sp>
        <p:cxnSp>
          <p:nvCxnSpPr>
            <p:cNvPr id="182" name="Straight Arrow Connector 181"/>
            <p:cNvCxnSpPr/>
            <p:nvPr/>
          </p:nvCxnSpPr>
          <p:spPr bwMode="gray">
            <a:xfrm rot="10800000">
              <a:off x="7246266" y="4555670"/>
              <a:ext cx="2105882" cy="1730829"/>
            </a:xfrm>
            <a:prstGeom prst="straightConnector1">
              <a:avLst/>
            </a:prstGeom>
            <a:ln>
              <a:solidFill>
                <a:srgbClr val="7030A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/>
            <p:nvPr/>
          </p:nvCxnSpPr>
          <p:spPr bwMode="gray">
            <a:xfrm flipH="1" flipV="1">
              <a:off x="7246266" y="4555671"/>
              <a:ext cx="1516734" cy="1768929"/>
            </a:xfrm>
            <a:prstGeom prst="straightConnector1">
              <a:avLst/>
            </a:prstGeom>
            <a:ln>
              <a:solidFill>
                <a:srgbClr val="7030A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/>
            <p:cNvSpPr txBox="1"/>
            <p:nvPr/>
          </p:nvSpPr>
          <p:spPr bwMode="gray">
            <a:xfrm>
              <a:off x="9062132" y="6521925"/>
              <a:ext cx="1567542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Economy</a:t>
              </a:r>
            </a:p>
          </p:txBody>
        </p:sp>
        <p:sp>
          <p:nvSpPr>
            <p:cNvPr id="185" name="TextBox 184"/>
            <p:cNvSpPr txBox="1"/>
            <p:nvPr/>
          </p:nvSpPr>
          <p:spPr bwMode="gray">
            <a:xfrm>
              <a:off x="8818748" y="2247901"/>
              <a:ext cx="1567542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Events</a:t>
              </a:r>
            </a:p>
          </p:txBody>
        </p:sp>
        <p:sp>
          <p:nvSpPr>
            <p:cNvPr id="186" name="TextBox 185"/>
            <p:cNvSpPr txBox="1"/>
            <p:nvPr/>
          </p:nvSpPr>
          <p:spPr bwMode="gray">
            <a:xfrm>
              <a:off x="9677400" y="2667000"/>
              <a:ext cx="1567542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Sales</a:t>
              </a:r>
            </a:p>
          </p:txBody>
        </p:sp>
        <p:sp>
          <p:nvSpPr>
            <p:cNvPr id="187" name="TextBox 186"/>
            <p:cNvSpPr txBox="1"/>
            <p:nvPr/>
          </p:nvSpPr>
          <p:spPr bwMode="gray">
            <a:xfrm>
              <a:off x="7772400" y="1447800"/>
              <a:ext cx="1567542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</a:p>
          </p:txBody>
        </p:sp>
        <p:sp>
          <p:nvSpPr>
            <p:cNvPr id="188" name="TextBox 187"/>
            <p:cNvSpPr txBox="1"/>
            <p:nvPr/>
          </p:nvSpPr>
          <p:spPr bwMode="gray">
            <a:xfrm>
              <a:off x="6172200" y="2286000"/>
              <a:ext cx="1567542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Brand</a:t>
              </a:r>
            </a:p>
          </p:txBody>
        </p:sp>
        <p:cxnSp>
          <p:nvCxnSpPr>
            <p:cNvPr id="189" name="Straight Arrow Connector 188"/>
            <p:cNvCxnSpPr/>
            <p:nvPr/>
          </p:nvCxnSpPr>
          <p:spPr bwMode="gray">
            <a:xfrm rot="16200000" flipV="1">
              <a:off x="6519392" y="5282546"/>
              <a:ext cx="2035629" cy="58188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 bwMode="gray">
            <a:xfrm rot="16200000" flipV="1">
              <a:off x="6126171" y="5675766"/>
              <a:ext cx="2321738" cy="81549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 bwMode="gray">
            <a:xfrm flipV="1">
              <a:off x="6629400" y="4572001"/>
              <a:ext cx="595627" cy="2133599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 bwMode="gray">
            <a:xfrm rot="5400000" flipH="1" flipV="1">
              <a:off x="5338297" y="4988128"/>
              <a:ext cx="2340422" cy="1475520"/>
            </a:xfrm>
            <a:prstGeom prst="straightConnector1">
              <a:avLst/>
            </a:prstGeom>
            <a:ln>
              <a:solidFill>
                <a:srgbClr val="70A1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 bwMode="gray">
            <a:xfrm rot="5400000" flipH="1" flipV="1">
              <a:off x="5604997" y="4721428"/>
              <a:ext cx="1807022" cy="1475522"/>
            </a:xfrm>
            <a:prstGeom prst="straightConnector1">
              <a:avLst/>
            </a:prstGeom>
            <a:ln>
              <a:solidFill>
                <a:srgbClr val="70A1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/>
            <p:cNvSpPr txBox="1"/>
            <p:nvPr/>
          </p:nvSpPr>
          <p:spPr bwMode="gray">
            <a:xfrm>
              <a:off x="4419025" y="6602565"/>
              <a:ext cx="1567542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rgbClr val="72AF2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Outdoor</a:t>
              </a:r>
            </a:p>
          </p:txBody>
        </p:sp>
        <p:cxnSp>
          <p:nvCxnSpPr>
            <p:cNvPr id="195" name="Straight Arrow Connector 194"/>
            <p:cNvCxnSpPr/>
            <p:nvPr/>
          </p:nvCxnSpPr>
          <p:spPr bwMode="gray">
            <a:xfrm flipV="1">
              <a:off x="5008747" y="4555678"/>
              <a:ext cx="2237522" cy="1807022"/>
            </a:xfrm>
            <a:prstGeom prst="straightConnector1">
              <a:avLst/>
            </a:prstGeom>
            <a:ln>
              <a:solidFill>
                <a:srgbClr val="00B05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 bwMode="gray">
            <a:xfrm flipV="1">
              <a:off x="5168435" y="4555678"/>
              <a:ext cx="2077834" cy="1450538"/>
            </a:xfrm>
            <a:prstGeom prst="straightConnector1">
              <a:avLst/>
            </a:prstGeom>
            <a:ln>
              <a:solidFill>
                <a:srgbClr val="00B05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/>
            <p:cNvSpPr txBox="1"/>
            <p:nvPr/>
          </p:nvSpPr>
          <p:spPr bwMode="gray">
            <a:xfrm>
              <a:off x="3394633" y="6062389"/>
              <a:ext cx="1567542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Broadcast</a:t>
              </a:r>
            </a:p>
          </p:txBody>
        </p:sp>
        <p:cxnSp>
          <p:nvCxnSpPr>
            <p:cNvPr id="198" name="Straight Arrow Connector 197"/>
            <p:cNvCxnSpPr/>
            <p:nvPr/>
          </p:nvCxnSpPr>
          <p:spPr bwMode="gray">
            <a:xfrm flipV="1">
              <a:off x="4191000" y="4555681"/>
              <a:ext cx="3055270" cy="1083119"/>
            </a:xfrm>
            <a:prstGeom prst="straightConnector1">
              <a:avLst/>
            </a:prstGeom>
            <a:ln>
              <a:solidFill>
                <a:srgbClr val="00A5A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 bwMode="gray">
            <a:xfrm flipV="1">
              <a:off x="4986192" y="4549055"/>
              <a:ext cx="2283269" cy="587131"/>
            </a:xfrm>
            <a:prstGeom prst="straightConnector1">
              <a:avLst/>
            </a:prstGeom>
            <a:ln>
              <a:solidFill>
                <a:srgbClr val="00A5A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/>
            <p:cNvSpPr txBox="1"/>
            <p:nvPr/>
          </p:nvSpPr>
          <p:spPr bwMode="gray">
            <a:xfrm>
              <a:off x="2895600" y="5334000"/>
              <a:ext cx="1567542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rgbClr val="00A5A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Print</a:t>
              </a:r>
            </a:p>
          </p:txBody>
        </p:sp>
        <p:cxnSp>
          <p:nvCxnSpPr>
            <p:cNvPr id="201" name="Straight Arrow Connector 200"/>
            <p:cNvCxnSpPr/>
            <p:nvPr/>
          </p:nvCxnSpPr>
          <p:spPr bwMode="gray">
            <a:xfrm flipV="1">
              <a:off x="3179946" y="4549054"/>
              <a:ext cx="4089514" cy="59444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/>
            <p:nvPr/>
          </p:nvCxnSpPr>
          <p:spPr bwMode="gray">
            <a:xfrm flipV="1">
              <a:off x="3588990" y="4549053"/>
              <a:ext cx="3669230" cy="17748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/>
            <p:cNvSpPr txBox="1"/>
            <p:nvPr/>
          </p:nvSpPr>
          <p:spPr bwMode="gray">
            <a:xfrm>
              <a:off x="1046349" y="4843578"/>
              <a:ext cx="1567542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Display</a:t>
              </a:r>
            </a:p>
          </p:txBody>
        </p:sp>
        <p:cxnSp>
          <p:nvCxnSpPr>
            <p:cNvPr id="204" name="Straight Arrow Connector 203"/>
            <p:cNvCxnSpPr/>
            <p:nvPr/>
          </p:nvCxnSpPr>
          <p:spPr bwMode="gray">
            <a:xfrm>
              <a:off x="4444866" y="4346143"/>
              <a:ext cx="2813354" cy="202910"/>
            </a:xfrm>
            <a:prstGeom prst="straightConnector1">
              <a:avLst/>
            </a:prstGeom>
            <a:ln>
              <a:solidFill>
                <a:schemeClr val="accent5">
                  <a:lumMod val="40000"/>
                  <a:lumOff val="6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 bwMode="gray">
            <a:xfrm>
              <a:off x="4322946" y="4076700"/>
              <a:ext cx="2935274" cy="472354"/>
            </a:xfrm>
            <a:prstGeom prst="straightConnector1">
              <a:avLst/>
            </a:prstGeom>
            <a:ln>
              <a:solidFill>
                <a:schemeClr val="accent5">
                  <a:lumMod val="40000"/>
                  <a:lumOff val="6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/>
            <p:cNvSpPr txBox="1"/>
            <p:nvPr/>
          </p:nvSpPr>
          <p:spPr bwMode="gray">
            <a:xfrm>
              <a:off x="2547181" y="4112058"/>
              <a:ext cx="1567542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Paid Search</a:t>
              </a:r>
            </a:p>
          </p:txBody>
        </p:sp>
        <p:cxnSp>
          <p:nvCxnSpPr>
            <p:cNvPr id="207" name="Straight Arrow Connector 206"/>
            <p:cNvCxnSpPr/>
            <p:nvPr/>
          </p:nvCxnSpPr>
          <p:spPr bwMode="gray">
            <a:xfrm>
              <a:off x="4094347" y="3695699"/>
              <a:ext cx="3163874" cy="853354"/>
            </a:xfrm>
            <a:prstGeom prst="straightConnector1">
              <a:avLst/>
            </a:prstGeom>
            <a:ln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 bwMode="gray">
            <a:xfrm>
              <a:off x="4525333" y="3563417"/>
              <a:ext cx="2732886" cy="985637"/>
            </a:xfrm>
            <a:prstGeom prst="straightConnector1">
              <a:avLst/>
            </a:prstGeom>
            <a:ln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/>
            <p:cNvSpPr txBox="1"/>
            <p:nvPr/>
          </p:nvSpPr>
          <p:spPr bwMode="gray">
            <a:xfrm>
              <a:off x="2219217" y="3292754"/>
              <a:ext cx="1567542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Website</a:t>
              </a:r>
            </a:p>
          </p:txBody>
        </p:sp>
        <p:cxnSp>
          <p:nvCxnSpPr>
            <p:cNvPr id="210" name="Straight Arrow Connector 209"/>
            <p:cNvCxnSpPr/>
            <p:nvPr/>
          </p:nvCxnSpPr>
          <p:spPr bwMode="gray">
            <a:xfrm>
              <a:off x="4605801" y="3036721"/>
              <a:ext cx="2652419" cy="1512333"/>
            </a:xfrm>
            <a:prstGeom prst="straightConnector1">
              <a:avLst/>
            </a:prstGeom>
            <a:ln>
              <a:solidFill>
                <a:srgbClr val="0070C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 bwMode="gray">
            <a:xfrm>
              <a:off x="4856347" y="2857500"/>
              <a:ext cx="2401874" cy="1691554"/>
            </a:xfrm>
            <a:prstGeom prst="straightConnector1">
              <a:avLst/>
            </a:prstGeom>
            <a:ln>
              <a:solidFill>
                <a:srgbClr val="0070C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 bwMode="gray">
            <a:xfrm>
              <a:off x="5237346" y="2781299"/>
              <a:ext cx="2020874" cy="1767754"/>
            </a:xfrm>
            <a:prstGeom prst="straightConnector1">
              <a:avLst/>
            </a:prstGeom>
            <a:ln>
              <a:solidFill>
                <a:srgbClr val="0070C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TextBox 212"/>
            <p:cNvSpPr txBox="1"/>
            <p:nvPr/>
          </p:nvSpPr>
          <p:spPr bwMode="gray">
            <a:xfrm>
              <a:off x="2755405" y="2552701"/>
              <a:ext cx="1567542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Social Media</a:t>
              </a:r>
            </a:p>
          </p:txBody>
        </p:sp>
        <p:cxnSp>
          <p:nvCxnSpPr>
            <p:cNvPr id="214" name="Straight Arrow Connector 213"/>
            <p:cNvCxnSpPr/>
            <p:nvPr/>
          </p:nvCxnSpPr>
          <p:spPr bwMode="gray">
            <a:xfrm rot="16200000" flipH="1">
              <a:off x="5363904" y="2654739"/>
              <a:ext cx="2224954" cy="1563674"/>
            </a:xfrm>
            <a:prstGeom prst="straightConnector1">
              <a:avLst/>
            </a:prstGeom>
            <a:ln>
              <a:solidFill>
                <a:srgbClr val="7979F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 bwMode="gray">
            <a:xfrm rot="16200000" flipH="1">
              <a:off x="5821108" y="3111942"/>
              <a:ext cx="2072552" cy="801670"/>
            </a:xfrm>
            <a:prstGeom prst="straightConnector1">
              <a:avLst/>
            </a:prstGeom>
            <a:ln>
              <a:solidFill>
                <a:srgbClr val="7979F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TextBox 215"/>
            <p:cNvSpPr txBox="1"/>
            <p:nvPr/>
          </p:nvSpPr>
          <p:spPr bwMode="gray">
            <a:xfrm>
              <a:off x="6466073" y="2981325"/>
              <a:ext cx="1458686" cy="31393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 defTabSz="571478">
                <a:defRPr/>
              </a:pPr>
              <a:r>
                <a:rPr lang="en-US" sz="825" b="1" kern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Awareness</a:t>
              </a:r>
            </a:p>
          </p:txBody>
        </p:sp>
        <p:sp>
          <p:nvSpPr>
            <p:cNvPr id="217" name="TextBox 216"/>
            <p:cNvSpPr txBox="1"/>
            <p:nvPr/>
          </p:nvSpPr>
          <p:spPr bwMode="gray">
            <a:xfrm>
              <a:off x="6485121" y="3650146"/>
              <a:ext cx="1458686" cy="31393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 defTabSz="571478">
                <a:defRPr/>
              </a:pPr>
              <a:r>
                <a:rPr lang="en-US" sz="825" b="1" kern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Consideration</a:t>
              </a:r>
            </a:p>
          </p:txBody>
        </p:sp>
        <p:sp>
          <p:nvSpPr>
            <p:cNvPr id="218" name="TextBox 217"/>
            <p:cNvSpPr txBox="1"/>
            <p:nvPr/>
          </p:nvSpPr>
          <p:spPr bwMode="gray">
            <a:xfrm>
              <a:off x="4856347" y="1714501"/>
              <a:ext cx="2057400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rgbClr val="7979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Organic Search</a:t>
              </a:r>
            </a:p>
          </p:txBody>
        </p:sp>
        <p:sp>
          <p:nvSpPr>
            <p:cNvPr id="219" name="TextBox 218"/>
            <p:cNvSpPr txBox="1"/>
            <p:nvPr/>
          </p:nvSpPr>
          <p:spPr bwMode="gray">
            <a:xfrm>
              <a:off x="3256147" y="2095501"/>
              <a:ext cx="2057400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rgbClr val="0000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WOM</a:t>
              </a:r>
            </a:p>
          </p:txBody>
        </p:sp>
        <p:sp>
          <p:nvSpPr>
            <p:cNvPr id="220" name="TextBox 219"/>
            <p:cNvSpPr txBox="1"/>
            <p:nvPr/>
          </p:nvSpPr>
          <p:spPr bwMode="gray">
            <a:xfrm>
              <a:off x="2798947" y="1638301"/>
              <a:ext cx="2057400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rgbClr val="7979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</a:t>
              </a:r>
            </a:p>
          </p:txBody>
        </p:sp>
        <p:sp>
          <p:nvSpPr>
            <p:cNvPr id="221" name="TextBox 220"/>
            <p:cNvSpPr txBox="1"/>
            <p:nvPr/>
          </p:nvSpPr>
          <p:spPr bwMode="gray">
            <a:xfrm>
              <a:off x="8229600" y="6629400"/>
              <a:ext cx="1094021" cy="4060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Employment</a:t>
              </a:r>
            </a:p>
            <a:p>
              <a:pPr algn="ctr"/>
              <a:r>
                <a:rPr lang="en-US" sz="600" b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rates</a:t>
              </a:r>
            </a:p>
          </p:txBody>
        </p:sp>
        <p:sp>
          <p:nvSpPr>
            <p:cNvPr id="222" name="TextBox 221"/>
            <p:cNvSpPr txBox="1"/>
            <p:nvPr/>
          </p:nvSpPr>
          <p:spPr bwMode="gray">
            <a:xfrm>
              <a:off x="4038600" y="5867400"/>
              <a:ext cx="793832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defTabSz="571478">
                <a:defRPr/>
              </a:pPr>
              <a:r>
                <a:rPr lang="en-US" sz="600" b="1" kern="0" dirty="0">
                  <a:solidFill>
                    <a:srgbClr val="00A5A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Journals</a:t>
              </a:r>
            </a:p>
          </p:txBody>
        </p:sp>
        <p:cxnSp>
          <p:nvCxnSpPr>
            <p:cNvPr id="223" name="Straight Arrow Connector 222"/>
            <p:cNvCxnSpPr/>
            <p:nvPr/>
          </p:nvCxnSpPr>
          <p:spPr bwMode="gray">
            <a:xfrm flipV="1">
              <a:off x="4572000" y="4572000"/>
              <a:ext cx="2667000" cy="1295400"/>
            </a:xfrm>
            <a:prstGeom prst="straightConnector1">
              <a:avLst/>
            </a:prstGeom>
            <a:ln>
              <a:solidFill>
                <a:srgbClr val="00A5A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 bwMode="gray">
            <a:xfrm flipH="1" flipV="1">
              <a:off x="7273989" y="4549053"/>
              <a:ext cx="1336611" cy="2080348"/>
            </a:xfrm>
            <a:prstGeom prst="straightConnector1">
              <a:avLst/>
            </a:prstGeom>
            <a:ln>
              <a:solidFill>
                <a:srgbClr val="7030A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TextBox 224"/>
            <p:cNvSpPr txBox="1"/>
            <p:nvPr/>
          </p:nvSpPr>
          <p:spPr bwMode="gray">
            <a:xfrm>
              <a:off x="10083942" y="5835198"/>
              <a:ext cx="1567542" cy="590763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chemeClr val="accent4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Regulatory Environment</a:t>
              </a:r>
            </a:p>
          </p:txBody>
        </p:sp>
        <p:cxnSp>
          <p:nvCxnSpPr>
            <p:cNvPr id="226" name="Straight Arrow Connector 225"/>
            <p:cNvCxnSpPr>
              <a:stCxn id="225" idx="1"/>
            </p:cNvCxnSpPr>
            <p:nvPr/>
          </p:nvCxnSpPr>
          <p:spPr bwMode="gray">
            <a:xfrm flipH="1" flipV="1">
              <a:off x="7263030" y="4536709"/>
              <a:ext cx="2820912" cy="1593872"/>
            </a:xfrm>
            <a:prstGeom prst="straightConnector1">
              <a:avLst/>
            </a:prstGeom>
            <a:ln>
              <a:solidFill>
                <a:schemeClr val="accent4">
                  <a:lumMod val="90000"/>
                  <a:lumOff val="1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Oval 226"/>
            <p:cNvSpPr/>
            <p:nvPr/>
          </p:nvSpPr>
          <p:spPr bwMode="gray">
            <a:xfrm>
              <a:off x="6704195" y="4019548"/>
              <a:ext cx="1085850" cy="108585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571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5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Purchase</a:t>
              </a:r>
              <a:endParaRPr lang="en-US" sz="82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8" name="TextBox 227"/>
            <p:cNvSpPr txBox="1"/>
            <p:nvPr/>
          </p:nvSpPr>
          <p:spPr bwMode="gray">
            <a:xfrm>
              <a:off x="10712862" y="3537858"/>
              <a:ext cx="793338" cy="4430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75" b="1" kern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Formulary</a:t>
              </a:r>
            </a:p>
          </p:txBody>
        </p:sp>
        <p:sp>
          <p:nvSpPr>
            <p:cNvPr id="229" name="TextBox 228"/>
            <p:cNvSpPr txBox="1"/>
            <p:nvPr/>
          </p:nvSpPr>
          <p:spPr bwMode="gray">
            <a:xfrm>
              <a:off x="11170062" y="3672974"/>
              <a:ext cx="1567542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Distribution</a:t>
              </a:r>
            </a:p>
          </p:txBody>
        </p:sp>
      </p:grpSp>
      <p:sp>
        <p:nvSpPr>
          <p:cNvPr id="1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6860" y="6190219"/>
            <a:ext cx="108722" cy="8810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434D6A5-163F-44B3-A819-30656FCAF9A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1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39C895-6095-7C4C-BB64-9AFFF1A65118}"/>
              </a:ext>
            </a:extLst>
          </p:cNvPr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 spc="-100" baseline="0" dirty="0">
                <a:latin typeface="+mj-lt"/>
                <a:ea typeface="+mj-ea"/>
                <a:cs typeface="+mj-cs"/>
              </a:rPr>
              <a:t>Visualizations and Tables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C2A2E-C5B5-1642-8FB5-B9C256A1E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952752"/>
            <a:ext cx="8077200" cy="47183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>
                <a:solidFill>
                  <a:srgbClr val="7030A0"/>
                </a:solidFill>
              </a:rPr>
              <a:t>TV spend and sales Trend</a:t>
            </a:r>
          </a:p>
          <a:p>
            <a:r>
              <a:rPr lang="en-US" sz="1700" dirty="0">
                <a:solidFill>
                  <a:srgbClr val="7030A0"/>
                </a:solidFill>
              </a:rPr>
              <a:t>Radio spend and sales Trend</a:t>
            </a:r>
          </a:p>
          <a:p>
            <a:r>
              <a:rPr lang="en-US" sz="1700" dirty="0">
                <a:solidFill>
                  <a:srgbClr val="7030A0"/>
                </a:solidFill>
              </a:rPr>
              <a:t>Newspaper spend and sales trend</a:t>
            </a:r>
          </a:p>
          <a:p>
            <a:endParaRPr lang="en-US" sz="1700" dirty="0">
              <a:solidFill>
                <a:srgbClr val="7030A0"/>
              </a:solidFill>
            </a:endParaRPr>
          </a:p>
          <a:p>
            <a:r>
              <a:rPr lang="en-US" sz="1700" dirty="0">
                <a:solidFill>
                  <a:srgbClr val="7030A0"/>
                </a:solidFill>
              </a:rPr>
              <a:t>Table and plot of advertisement spend and sales by year.</a:t>
            </a:r>
          </a:p>
          <a:p>
            <a:r>
              <a:rPr lang="en-US" sz="1700" dirty="0">
                <a:solidFill>
                  <a:srgbClr val="7030A0"/>
                </a:solidFill>
              </a:rPr>
              <a:t>Table of advertisement spend and sales last year</a:t>
            </a:r>
          </a:p>
          <a:p>
            <a:endParaRPr lang="en-US" sz="1700" dirty="0">
              <a:solidFill>
                <a:srgbClr val="7030A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700" dirty="0">
              <a:solidFill>
                <a:srgbClr val="7030A0"/>
              </a:solidFill>
            </a:endParaRPr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EBCEBB-9194-7748-B0B6-24AC4D488F76}"/>
              </a:ext>
            </a:extLst>
          </p:cNvPr>
          <p:cNvSpPr/>
          <p:nvPr/>
        </p:nvSpPr>
        <p:spPr>
          <a:xfrm>
            <a:off x="609600" y="4616395"/>
            <a:ext cx="807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54091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39C895-6095-7C4C-BB64-9AFFF1A65118}"/>
              </a:ext>
            </a:extLst>
          </p:cNvPr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 spc="-100" baseline="0" dirty="0">
                <a:latin typeface="+mj-lt"/>
                <a:ea typeface="+mj-ea"/>
                <a:cs typeface="+mj-cs"/>
              </a:rPr>
              <a:t>Models to start with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C2A2E-C5B5-1642-8FB5-B9C256A1E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9900" y="1524000"/>
            <a:ext cx="4038600" cy="1092199"/>
          </a:xfr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0" indent="0">
              <a:buNone/>
            </a:pPr>
            <a:r>
              <a:rPr lang="en-US" sz="4200" dirty="0">
                <a:solidFill>
                  <a:srgbClr val="7030A0"/>
                </a:solidFill>
              </a:rPr>
              <a:t>Base model: Step regression to select seasonality and trend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7030A0"/>
                </a:solidFill>
              </a:rPr>
              <a:t>                                                                                            </a:t>
            </a:r>
          </a:p>
          <a:p>
            <a:pPr marL="0" indent="0">
              <a:buNone/>
            </a:pPr>
            <a:endParaRPr lang="en-US" sz="1200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rgbClr val="7030A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700" dirty="0">
              <a:solidFill>
                <a:srgbClr val="7030A0"/>
              </a:solidFill>
            </a:endParaRPr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6AE9F8-F254-6641-AB83-79316C837E47}"/>
              </a:ext>
            </a:extLst>
          </p:cNvPr>
          <p:cNvCxnSpPr>
            <a:cxnSpLocks/>
          </p:cNvCxnSpPr>
          <p:nvPr/>
        </p:nvCxnSpPr>
        <p:spPr>
          <a:xfrm flipV="1">
            <a:off x="4711700" y="1638300"/>
            <a:ext cx="0" cy="419578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D9D73E-76F1-BE4B-B5E6-4DB473B757D0}"/>
              </a:ext>
            </a:extLst>
          </p:cNvPr>
          <p:cNvSpPr txBox="1">
            <a:spLocks/>
          </p:cNvSpPr>
          <p:nvPr/>
        </p:nvSpPr>
        <p:spPr>
          <a:xfrm>
            <a:off x="4775200" y="1524000"/>
            <a:ext cx="4038600" cy="138240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 dirty="0">
                <a:solidFill>
                  <a:srgbClr val="7030A0"/>
                </a:solidFill>
              </a:rPr>
              <a:t>Base model for log(sales): Step regression to select seasonality and trend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dirty="0">
                <a:solidFill>
                  <a:srgbClr val="7030A0"/>
                </a:solidFill>
              </a:rPr>
              <a:t>                                                                                            </a:t>
            </a:r>
          </a:p>
          <a:p>
            <a:pPr marL="0" indent="0">
              <a:buFont typeface="Arial" pitchFamily="34" charset="0"/>
              <a:buNone/>
            </a:pPr>
            <a:endParaRPr lang="en-US" sz="1200" dirty="0">
              <a:solidFill>
                <a:srgbClr val="7030A0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sz="1200" dirty="0">
              <a:solidFill>
                <a:srgbClr val="7030A0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sz="1200" dirty="0">
              <a:solidFill>
                <a:srgbClr val="7030A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700" dirty="0">
              <a:solidFill>
                <a:srgbClr val="7030A0"/>
              </a:solidFill>
            </a:endParaRPr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79B874-4E94-8944-9FA8-64D958BDFE89}"/>
              </a:ext>
            </a:extLst>
          </p:cNvPr>
          <p:cNvSpPr/>
          <p:nvPr/>
        </p:nvSpPr>
        <p:spPr>
          <a:xfrm>
            <a:off x="444497" y="2565400"/>
            <a:ext cx="426719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Call:</a:t>
            </a:r>
          </a:p>
          <a:p>
            <a:r>
              <a:rPr lang="en-US" sz="1200" dirty="0" err="1"/>
              <a:t>lm</a:t>
            </a:r>
            <a:r>
              <a:rPr lang="en-US" sz="1200" dirty="0"/>
              <a:t>(formula = sales ~ </a:t>
            </a:r>
            <a:r>
              <a:rPr lang="en-US" sz="1200" dirty="0" err="1"/>
              <a:t>dum_hig</a:t>
            </a:r>
            <a:r>
              <a:rPr lang="en-US" sz="1200" dirty="0"/>
              <a:t>, data = data)</a:t>
            </a:r>
          </a:p>
          <a:p>
            <a:endParaRPr lang="en-US" sz="1200" dirty="0"/>
          </a:p>
          <a:p>
            <a:r>
              <a:rPr lang="en-US" sz="1200" dirty="0"/>
              <a:t>Residuals:</a:t>
            </a:r>
          </a:p>
          <a:p>
            <a:r>
              <a:rPr lang="en-US" sz="1200" dirty="0"/>
              <a:t>    Min      1Q  Median      3Q     Max </a:t>
            </a:r>
          </a:p>
          <a:p>
            <a:r>
              <a:rPr lang="en-US" sz="1200" dirty="0"/>
              <a:t>-594.31 -189.31  -45.67  183.19  675.69 </a:t>
            </a:r>
          </a:p>
          <a:p>
            <a:endParaRPr lang="en-US" sz="1200" dirty="0"/>
          </a:p>
          <a:p>
            <a:r>
              <a:rPr lang="en-US" sz="1200" dirty="0"/>
              <a:t>Coefficients:</a:t>
            </a:r>
          </a:p>
          <a:p>
            <a:r>
              <a:rPr lang="en-US" sz="1200" dirty="0"/>
              <a:t>            Estimate Std. Error t value </a:t>
            </a:r>
            <a:r>
              <a:rPr lang="en-US" sz="1200" dirty="0" err="1"/>
              <a:t>Pr</a:t>
            </a:r>
            <a:r>
              <a:rPr lang="en-US" sz="1200" dirty="0"/>
              <a:t>(&gt;|t|)    </a:t>
            </a:r>
          </a:p>
          <a:p>
            <a:r>
              <a:rPr lang="en-US" sz="1200" dirty="0"/>
              <a:t>(Intercept)   674.31      22.62  29.812   &lt;2e-16 ***</a:t>
            </a:r>
          </a:p>
          <a:p>
            <a:r>
              <a:rPr lang="en-US" sz="1200" dirty="0" err="1"/>
              <a:t>dum_hig</a:t>
            </a:r>
            <a:r>
              <a:rPr lang="en-US" sz="1200" dirty="0"/>
              <a:t>        77.72      38.51   2.018   0.0449 *  </a:t>
            </a:r>
          </a:p>
          <a:p>
            <a:r>
              <a:rPr lang="en-US" sz="1200" dirty="0"/>
              <a:t>---</a:t>
            </a:r>
          </a:p>
          <a:p>
            <a:r>
              <a:rPr lang="en-US" sz="1200" dirty="0" err="1"/>
              <a:t>Signif</a:t>
            </a:r>
            <a:r>
              <a:rPr lang="en-US" sz="1200" dirty="0"/>
              <a:t>. codes:  0 ‘***’ 0.001 ‘**’ 0.01 ‘*’ 0.05 ‘.’ 0.1 ‘ ’ 1</a:t>
            </a:r>
          </a:p>
          <a:p>
            <a:endParaRPr lang="en-US" sz="1200" dirty="0"/>
          </a:p>
          <a:p>
            <a:r>
              <a:rPr lang="en-US" sz="1200" dirty="0"/>
              <a:t>Residual standard error: 258.9 on 198 degrees of freedom</a:t>
            </a:r>
          </a:p>
          <a:p>
            <a:r>
              <a:rPr lang="en-US" sz="1200" dirty="0"/>
              <a:t>Multiple R-squared:  0.02016, Adjusted R-squared: 0.01521 </a:t>
            </a:r>
          </a:p>
          <a:p>
            <a:r>
              <a:rPr lang="en-US" sz="1200" dirty="0"/>
              <a:t>F-statistic: 4.073 on 1 and 198 DF,  p-value: 0.04492</a:t>
            </a:r>
          </a:p>
          <a:p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188CF3-A4DD-6845-A341-10CFBF89354D}"/>
              </a:ext>
            </a:extLst>
          </p:cNvPr>
          <p:cNvSpPr/>
          <p:nvPr/>
        </p:nvSpPr>
        <p:spPr>
          <a:xfrm>
            <a:off x="4864103" y="2523847"/>
            <a:ext cx="426719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Call:</a:t>
            </a:r>
          </a:p>
          <a:p>
            <a:r>
              <a:rPr lang="en-US" sz="1200" dirty="0" err="1"/>
              <a:t>lm</a:t>
            </a:r>
            <a:r>
              <a:rPr lang="en-US" sz="1200" dirty="0"/>
              <a:t>(formula = log(sales) ~ </a:t>
            </a:r>
            <a:r>
              <a:rPr lang="en-US" sz="1200" dirty="0" err="1"/>
              <a:t>dum_low</a:t>
            </a:r>
            <a:r>
              <a:rPr lang="en-US" sz="1200" dirty="0"/>
              <a:t>, data = </a:t>
            </a:r>
            <a:r>
              <a:rPr lang="en-US" sz="1200" dirty="0" err="1"/>
              <a:t>data.df.train</a:t>
            </a:r>
            <a:r>
              <a:rPr lang="en-US" sz="1200" dirty="0"/>
              <a:t>)</a:t>
            </a:r>
          </a:p>
          <a:p>
            <a:endParaRPr lang="en-US" sz="1200" dirty="0"/>
          </a:p>
          <a:p>
            <a:r>
              <a:rPr lang="en-US" sz="1200" dirty="0"/>
              <a:t>Residuals:</a:t>
            </a:r>
          </a:p>
          <a:p>
            <a:r>
              <a:rPr lang="en-US" sz="1200" dirty="0"/>
              <a:t>     Min       1Q   Median       3Q      Max </a:t>
            </a:r>
          </a:p>
          <a:p>
            <a:r>
              <a:rPr lang="en-US" sz="1200" dirty="0"/>
              <a:t>-1.95512 -0.24182  0.01286  0.31732  0.80962 </a:t>
            </a:r>
          </a:p>
          <a:p>
            <a:endParaRPr lang="en-US" sz="1200" dirty="0"/>
          </a:p>
          <a:p>
            <a:r>
              <a:rPr lang="en-US" sz="1200" dirty="0"/>
              <a:t>Coefficients:</a:t>
            </a:r>
          </a:p>
          <a:p>
            <a:r>
              <a:rPr lang="en-US" sz="1200" dirty="0"/>
              <a:t>            Estimate Std. Error t value </a:t>
            </a:r>
            <a:r>
              <a:rPr lang="en-US" sz="1200" dirty="0" err="1"/>
              <a:t>Pr</a:t>
            </a:r>
            <a:r>
              <a:rPr lang="en-US" sz="1200" dirty="0"/>
              <a:t>(&gt;|t|)    </a:t>
            </a:r>
          </a:p>
          <a:p>
            <a:r>
              <a:rPr lang="en-US" sz="1200" dirty="0"/>
              <a:t>(Intercept)  6.52174    0.03672 177.607   &lt;2e-16 ***</a:t>
            </a:r>
          </a:p>
          <a:p>
            <a:r>
              <a:rPr lang="en-US" sz="1200" dirty="0" err="1"/>
              <a:t>dum_low</a:t>
            </a:r>
            <a:r>
              <a:rPr lang="en-US" sz="1200" dirty="0"/>
              <a:t>     -0.18459    0.07344  -2.514   0.0129 *  </a:t>
            </a:r>
          </a:p>
          <a:p>
            <a:r>
              <a:rPr lang="en-US" sz="1200" dirty="0"/>
              <a:t>---</a:t>
            </a:r>
          </a:p>
          <a:p>
            <a:r>
              <a:rPr lang="en-US" sz="1200" dirty="0" err="1"/>
              <a:t>Signif</a:t>
            </a:r>
            <a:r>
              <a:rPr lang="en-US" sz="1200" dirty="0"/>
              <a:t>. codes:  0 ‘***’ 0.001 ‘**’ 0.01 ‘*’ 0.05 ‘.’ 0.1 ‘ ’ 1</a:t>
            </a:r>
          </a:p>
          <a:p>
            <a:endParaRPr lang="en-US" sz="1200" dirty="0"/>
          </a:p>
          <a:p>
            <a:r>
              <a:rPr lang="en-US" sz="1200" dirty="0"/>
              <a:t>Residual standard error: 0.4122 on 166 degrees of freedom</a:t>
            </a:r>
          </a:p>
          <a:p>
            <a:r>
              <a:rPr lang="en-US" sz="1200" dirty="0"/>
              <a:t>Multiple R-squared:  0.03666, Adjusted R-squared:  0.03086 </a:t>
            </a:r>
          </a:p>
          <a:p>
            <a:r>
              <a:rPr lang="en-US" sz="1200" dirty="0"/>
              <a:t>F-statistic: 6.318 on 1 and 166 DF,  p-value: 0.01291</a:t>
            </a:r>
          </a:p>
          <a:p>
            <a:endParaRPr lang="en-US" sz="1200" dirty="0"/>
          </a:p>
          <a:p>
            <a:r>
              <a:rPr lang="en-US" sz="1200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207011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81" y="460345"/>
            <a:ext cx="8223249" cy="10287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Adstocks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mr-IN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Build and Decay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150" y="2367896"/>
            <a:ext cx="7543800" cy="3150909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3900" y="1836257"/>
            <a:ext cx="78105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Advertising </a:t>
            </a:r>
            <a:r>
              <a:rPr lang="en-US" sz="1350" dirty="0" err="1"/>
              <a:t>adstock</a:t>
            </a:r>
            <a:r>
              <a:rPr lang="en-US" sz="1350" dirty="0"/>
              <a:t> or advertising carry-over is the prolonged or lagged effect of advertising on consumer purchase behavior. </a:t>
            </a:r>
            <a:r>
              <a:rPr lang="en-US" sz="1350" dirty="0" err="1"/>
              <a:t>Adstock</a:t>
            </a:r>
            <a:r>
              <a:rPr lang="en-US" sz="1350" dirty="0"/>
              <a:t> is an important component of marketing-mix models. The term "</a:t>
            </a:r>
            <a:r>
              <a:rPr lang="en-US" sz="1350" dirty="0" err="1"/>
              <a:t>adstock</a:t>
            </a:r>
            <a:r>
              <a:rPr lang="en-US" sz="1350" dirty="0"/>
              <a:t>" was coined by Simon Broadbent.[1] </a:t>
            </a:r>
            <a:r>
              <a:rPr lang="en-US" sz="1350" dirty="0" err="1"/>
              <a:t>Adstock</a:t>
            </a:r>
            <a:r>
              <a:rPr lang="en-US" sz="1350" dirty="0"/>
              <a:t> is a model of how response to advertising builds and decays in consumer markets. Advertising tries to expand consumption in two ways; it both reminds and teaches. It reminds in-the-market consumers in order to influence their immediate brand choice and teaches to increase brand awareness and salience, which makes it easier for future advertising to influence brand choice. </a:t>
            </a:r>
            <a:r>
              <a:rPr lang="en-US" sz="1350" dirty="0" err="1"/>
              <a:t>Adstock</a:t>
            </a:r>
            <a:r>
              <a:rPr lang="en-US" sz="1350" dirty="0"/>
              <a:t> is the mathematical manifestation of this behavioral process.</a:t>
            </a: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5205182"/>
              </p:ext>
            </p:extLst>
          </p:nvPr>
        </p:nvGraphicFramePr>
        <p:xfrm>
          <a:off x="927099" y="3714749"/>
          <a:ext cx="7518400" cy="28523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71598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39C895-6095-7C4C-BB64-9AFFF1A65118}"/>
              </a:ext>
            </a:extLst>
          </p:cNvPr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 spc="-100" baseline="0" dirty="0">
                <a:latin typeface="+mj-lt"/>
                <a:ea typeface="+mj-ea"/>
                <a:cs typeface="+mj-cs"/>
              </a:rPr>
              <a:t>Code </a:t>
            </a:r>
            <a:r>
              <a:rPr lang="en-US" sz="3700" kern="1200" spc="-100" baseline="0" dirty="0" err="1">
                <a:latin typeface="+mj-lt"/>
                <a:ea typeface="+mj-ea"/>
                <a:cs typeface="+mj-cs"/>
              </a:rPr>
              <a:t>Adstocks</a:t>
            </a:r>
            <a:endParaRPr lang="en-US" sz="3700" kern="1200" spc="-100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C2A2E-C5B5-1642-8FB5-B9C256A1E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952752"/>
            <a:ext cx="8077200" cy="471830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</a:rPr>
              <a:t>Suppose that the advertisement this month is still remembers at 50% the following month</a:t>
            </a:r>
          </a:p>
          <a:p>
            <a:pPr marL="0" indent="0">
              <a:buNone/>
            </a:pPr>
            <a:endParaRPr lang="en-US" sz="24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7030A0"/>
                </a:solidFill>
              </a:rPr>
              <a:t>Advertisement_add</a:t>
            </a:r>
            <a:r>
              <a:rPr lang="en-US" sz="2400" dirty="0">
                <a:solidFill>
                  <a:srgbClr val="7030A0"/>
                </a:solidFill>
              </a:rPr>
              <a:t> (t) = (advertisement(t) + 0.5*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</a:rPr>
              <a:t>                                        advertisement(t-1))/1.5</a:t>
            </a:r>
          </a:p>
          <a:p>
            <a:endParaRPr lang="en-US" sz="1700" dirty="0">
              <a:solidFill>
                <a:srgbClr val="7030A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700" dirty="0">
              <a:solidFill>
                <a:srgbClr val="7030A0"/>
              </a:solidFill>
            </a:endParaRPr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EBCEBB-9194-7748-B0B6-24AC4D488F76}"/>
              </a:ext>
            </a:extLst>
          </p:cNvPr>
          <p:cNvSpPr/>
          <p:nvPr/>
        </p:nvSpPr>
        <p:spPr>
          <a:xfrm>
            <a:off x="609600" y="4616395"/>
            <a:ext cx="807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6285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39C895-6095-7C4C-BB64-9AFFF1A65118}"/>
              </a:ext>
            </a:extLst>
          </p:cNvPr>
          <p:cNvSpPr txBox="1">
            <a:spLocks/>
          </p:cNvSpPr>
          <p:nvPr/>
        </p:nvSpPr>
        <p:spPr>
          <a:xfrm>
            <a:off x="457200" y="355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 spc="-100" baseline="0" dirty="0">
                <a:latin typeface="+mj-lt"/>
                <a:ea typeface="+mj-ea"/>
                <a:cs typeface="+mj-cs"/>
              </a:rPr>
              <a:t>Add advertisement - linear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EBCEBB-9194-7748-B0B6-24AC4D488F76}"/>
              </a:ext>
            </a:extLst>
          </p:cNvPr>
          <p:cNvSpPr/>
          <p:nvPr/>
        </p:nvSpPr>
        <p:spPr>
          <a:xfrm>
            <a:off x="5575300" y="3074243"/>
            <a:ext cx="3568700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Did you estimate a model with positive coefficients using all three advertisement channels? </a:t>
            </a:r>
          </a:p>
          <a:p>
            <a:endParaRPr lang="en-US" sz="2000" dirty="0">
              <a:solidFill>
                <a:schemeClr val="accent6"/>
              </a:solidFill>
            </a:endParaRPr>
          </a:p>
          <a:p>
            <a:r>
              <a:rPr lang="en-US" sz="2000" dirty="0"/>
              <a:t>The model estimate positive impacts for TV and radio and negative (non-significant ) impact for newspaper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Residual patterns</a:t>
            </a:r>
          </a:p>
          <a:p>
            <a:endParaRPr lang="en-US" sz="2000" dirty="0">
              <a:solidFill>
                <a:schemeClr val="accent6"/>
              </a:solidFill>
            </a:endParaRPr>
          </a:p>
          <a:p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8B3472-607F-7940-9F6E-DC0F5D30B8F6}"/>
              </a:ext>
            </a:extLst>
          </p:cNvPr>
          <p:cNvSpPr/>
          <p:nvPr/>
        </p:nvSpPr>
        <p:spPr>
          <a:xfrm>
            <a:off x="495300" y="1257300"/>
            <a:ext cx="49022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Call:</a:t>
            </a:r>
          </a:p>
          <a:p>
            <a:r>
              <a:rPr lang="en-US" sz="1400" dirty="0" err="1"/>
              <a:t>glm</a:t>
            </a:r>
            <a:r>
              <a:rPr lang="en-US" sz="1400" dirty="0"/>
              <a:t>(formula = sales ~ </a:t>
            </a:r>
            <a:r>
              <a:rPr lang="en-US" sz="1400" dirty="0" err="1"/>
              <a:t>dum_hig</a:t>
            </a:r>
            <a:r>
              <a:rPr lang="en-US" sz="1400" dirty="0"/>
              <a:t> + </a:t>
            </a:r>
            <a:r>
              <a:rPr lang="en-US" sz="1400" dirty="0" err="1"/>
              <a:t>TV_add</a:t>
            </a:r>
            <a:r>
              <a:rPr lang="en-US" sz="1400" dirty="0"/>
              <a:t> + </a:t>
            </a:r>
            <a:r>
              <a:rPr lang="en-US" sz="1400" dirty="0" err="1"/>
              <a:t>radio_add</a:t>
            </a:r>
            <a:r>
              <a:rPr lang="en-US" sz="1400" dirty="0"/>
              <a:t> + </a:t>
            </a:r>
            <a:r>
              <a:rPr lang="en-US" sz="1400" dirty="0" err="1"/>
              <a:t>news_add</a:t>
            </a:r>
            <a:r>
              <a:rPr lang="en-US" sz="1400" dirty="0"/>
              <a:t>, </a:t>
            </a:r>
          </a:p>
          <a:p>
            <a:r>
              <a:rPr lang="en-US" sz="1400" dirty="0"/>
              <a:t>    family = gaussian, data = </a:t>
            </a:r>
            <a:r>
              <a:rPr lang="en-US" sz="1400" dirty="0" err="1"/>
              <a:t>data.df.train</a:t>
            </a:r>
            <a:r>
              <a:rPr lang="en-US" sz="1400" dirty="0"/>
              <a:t>)</a:t>
            </a:r>
          </a:p>
          <a:p>
            <a:endParaRPr lang="en-US" sz="1400" dirty="0"/>
          </a:p>
          <a:p>
            <a:r>
              <a:rPr lang="en-US" sz="1400" dirty="0"/>
              <a:t>Deviance Residuals: </a:t>
            </a:r>
          </a:p>
          <a:p>
            <a:r>
              <a:rPr lang="en-US" sz="1400" dirty="0"/>
              <a:t>    Min       1Q   Median       3Q      Max  </a:t>
            </a:r>
          </a:p>
          <a:p>
            <a:r>
              <a:rPr lang="en-US" sz="1400" dirty="0"/>
              <a:t>-334.65   -81.56     4.06   100.45   315.95  </a:t>
            </a:r>
          </a:p>
          <a:p>
            <a:endParaRPr lang="en-US" sz="1400" dirty="0"/>
          </a:p>
          <a:p>
            <a:r>
              <a:rPr lang="en-US" sz="1400" dirty="0"/>
              <a:t>Coefficients:</a:t>
            </a:r>
          </a:p>
          <a:p>
            <a:r>
              <a:rPr lang="en-US" sz="1400" dirty="0"/>
              <a:t>            Estimate Std. Error t value </a:t>
            </a:r>
            <a:r>
              <a:rPr lang="en-US" sz="1400" dirty="0" err="1"/>
              <a:t>Pr</a:t>
            </a:r>
            <a:r>
              <a:rPr lang="en-US" sz="1400" dirty="0"/>
              <a:t>(&gt;|t|)    </a:t>
            </a:r>
          </a:p>
          <a:p>
            <a:r>
              <a:rPr lang="en-US" sz="1400" dirty="0"/>
              <a:t>(Intercept)  35.7625    36.1669   0.989    0.324    </a:t>
            </a:r>
          </a:p>
          <a:p>
            <a:r>
              <a:rPr lang="en-US" sz="1400" dirty="0" err="1"/>
              <a:t>dum_hig</a:t>
            </a:r>
            <a:r>
              <a:rPr lang="en-US" sz="1400" dirty="0"/>
              <a:t>     -15.5210    23.1448  -0.671    0.503    </a:t>
            </a:r>
          </a:p>
          <a:p>
            <a:r>
              <a:rPr lang="en-US" sz="1400" dirty="0" err="1"/>
              <a:t>TV_add</a:t>
            </a:r>
            <a:r>
              <a:rPr lang="en-US" sz="1400" dirty="0"/>
              <a:t>         3.0242      0.1675  18.052   &lt;2e-16 ***</a:t>
            </a:r>
          </a:p>
          <a:p>
            <a:r>
              <a:rPr lang="en-US" sz="1400" dirty="0" err="1"/>
              <a:t>radio_add</a:t>
            </a:r>
            <a:r>
              <a:rPr lang="en-US" sz="1400" dirty="0"/>
              <a:t>     11.1344     1.0790  10.319   &lt;2e-16 ***</a:t>
            </a:r>
          </a:p>
          <a:p>
            <a:r>
              <a:rPr lang="en-US" sz="1400" dirty="0" err="1">
                <a:solidFill>
                  <a:srgbClr val="FF0000"/>
                </a:solidFill>
              </a:rPr>
              <a:t>news</a:t>
            </a:r>
            <a:r>
              <a:rPr lang="en-US" sz="1400" dirty="0" err="1"/>
              <a:t>_</a:t>
            </a:r>
            <a:r>
              <a:rPr lang="en-US" sz="1400" dirty="0" err="1">
                <a:solidFill>
                  <a:srgbClr val="FF0000"/>
                </a:solidFill>
              </a:rPr>
              <a:t>add</a:t>
            </a:r>
            <a:r>
              <a:rPr lang="en-US" sz="1400" dirty="0">
                <a:solidFill>
                  <a:srgbClr val="FF0000"/>
                </a:solidFill>
              </a:rPr>
              <a:t>    </a:t>
            </a:r>
            <a:r>
              <a:rPr lang="en-US" sz="1400" b="1" dirty="0">
                <a:solidFill>
                  <a:srgbClr val="FF0000"/>
                </a:solidFill>
              </a:rPr>
              <a:t> -1.0457     </a:t>
            </a:r>
            <a:r>
              <a:rPr lang="en-US" sz="1400" dirty="0"/>
              <a:t>0.6623   -1.579    0.116    </a:t>
            </a:r>
          </a:p>
          <a:p>
            <a:r>
              <a:rPr lang="en-US" sz="1400" dirty="0"/>
              <a:t>---</a:t>
            </a:r>
          </a:p>
          <a:p>
            <a:r>
              <a:rPr lang="en-US" sz="1400" dirty="0" err="1"/>
              <a:t>Signif</a:t>
            </a:r>
            <a:r>
              <a:rPr lang="en-US" sz="1400" dirty="0"/>
              <a:t>. codes:  0 ‘***’ 0.001 ‘**’ 0.01 ‘*’ 0.05 ‘.’ 0.1 ‘ ’ 1</a:t>
            </a:r>
          </a:p>
          <a:p>
            <a:endParaRPr lang="en-US" sz="1400" dirty="0"/>
          </a:p>
          <a:p>
            <a:r>
              <a:rPr lang="en-US" sz="1400" dirty="0"/>
              <a:t>(Dispersion parameter for gaussian family taken to be 17809.07)</a:t>
            </a:r>
          </a:p>
          <a:p>
            <a:endParaRPr lang="en-US" sz="1400" dirty="0"/>
          </a:p>
          <a:p>
            <a:r>
              <a:rPr lang="en-US" sz="1400" dirty="0"/>
              <a:t>    Null deviance: 11034300  on 167  degrees of freedom</a:t>
            </a:r>
          </a:p>
          <a:p>
            <a:r>
              <a:rPr lang="en-US" sz="1400" dirty="0"/>
              <a:t>Residual deviance:  2902878  on 163  degrees of freedom</a:t>
            </a:r>
          </a:p>
          <a:p>
            <a:r>
              <a:rPr lang="en-US" sz="1400" dirty="0"/>
              <a:t>AIC: 2128</a:t>
            </a:r>
          </a:p>
          <a:p>
            <a:r>
              <a:rPr lang="en-US" sz="1400" dirty="0"/>
              <a:t>Number of Fisher Scoring iterations: 2</a:t>
            </a:r>
          </a:p>
        </p:txBody>
      </p:sp>
    </p:spTree>
    <p:extLst>
      <p:ext uri="{BB962C8B-B14F-4D97-AF65-F5344CB8AC3E}">
        <p14:creationId xmlns:p14="http://schemas.microsoft.com/office/powerpoint/2010/main" val="819764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39C895-6095-7C4C-BB64-9AFFF1A65118}"/>
              </a:ext>
            </a:extLst>
          </p:cNvPr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 spc="-100" baseline="0" dirty="0">
                <a:latin typeface="+mj-lt"/>
                <a:ea typeface="+mj-ea"/>
                <a:cs typeface="+mj-cs"/>
              </a:rPr>
              <a:t>Add advertisement – log-hybrid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C2A2E-C5B5-1642-8FB5-B9C256A1E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99250" y="1308521"/>
            <a:ext cx="2444750" cy="990600"/>
          </a:xfrm>
        </p:spPr>
        <p:txBody>
          <a:bodyPr vert="horz" lIns="91440" tIns="45720" rIns="91440" bIns="45720" rtlCol="0">
            <a:normAutofit fontScale="32500" lnSpcReduction="20000"/>
          </a:bodyPr>
          <a:lstStyle/>
          <a:p>
            <a:pPr marL="0" indent="0">
              <a:buNone/>
            </a:pPr>
            <a:r>
              <a:rPr lang="en-US" sz="4200" dirty="0">
                <a:solidFill>
                  <a:srgbClr val="7030A0"/>
                </a:solidFill>
              </a:rPr>
              <a:t>Use a k = 26 for TV, </a:t>
            </a:r>
          </a:p>
          <a:p>
            <a:pPr marL="0" indent="0">
              <a:buNone/>
            </a:pPr>
            <a:r>
              <a:rPr lang="en-US" sz="4200" dirty="0">
                <a:solidFill>
                  <a:srgbClr val="7030A0"/>
                </a:solidFill>
              </a:rPr>
              <a:t>           k= 4 for radio  </a:t>
            </a:r>
          </a:p>
          <a:p>
            <a:pPr marL="0" indent="0">
              <a:buNone/>
            </a:pPr>
            <a:r>
              <a:rPr lang="en-US" sz="4200" dirty="0">
                <a:solidFill>
                  <a:srgbClr val="7030A0"/>
                </a:solidFill>
              </a:rPr>
              <a:t>           k= 3 for Newspaper</a:t>
            </a:r>
          </a:p>
          <a:p>
            <a:pPr marL="0" indent="0">
              <a:buNone/>
            </a:pPr>
            <a:r>
              <a:rPr lang="en-US" sz="4200" dirty="0">
                <a:solidFill>
                  <a:srgbClr val="7030A0"/>
                </a:solidFill>
              </a:rPr>
              <a:t> (approx. 20% of average</a:t>
            </a:r>
          </a:p>
          <a:p>
            <a:endParaRPr lang="en-US" sz="4200" dirty="0">
              <a:solidFill>
                <a:srgbClr val="7030A0"/>
              </a:solidFill>
            </a:endParaRPr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EBCEBB-9194-7748-B0B6-24AC4D488F76}"/>
              </a:ext>
            </a:extLst>
          </p:cNvPr>
          <p:cNvSpPr/>
          <p:nvPr/>
        </p:nvSpPr>
        <p:spPr>
          <a:xfrm>
            <a:off x="4940306" y="2439243"/>
            <a:ext cx="420369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Did you estimate a model with positive coefficients using all three advertisement channels? </a:t>
            </a:r>
          </a:p>
          <a:p>
            <a:endParaRPr lang="en-US" sz="2000" dirty="0">
              <a:solidFill>
                <a:schemeClr val="accent6"/>
              </a:solidFill>
            </a:endParaRPr>
          </a:p>
          <a:p>
            <a:r>
              <a:rPr lang="en-US" sz="2000" dirty="0"/>
              <a:t>The model estimate positive impacts for TV and radio and negative (non-significant ) impact for newspaper</a:t>
            </a:r>
          </a:p>
          <a:p>
            <a:r>
              <a:rPr lang="en-US" sz="2000" dirty="0" err="1"/>
              <a:t>Obs</a:t>
            </a:r>
            <a:r>
              <a:rPr lang="en-US" sz="2000" dirty="0"/>
              <a:t> 131 (Nov 2010) should be explored. Nov 2012 has very low sales. Suggestion – Include a Nov-10 dummy to reduce outliers and check if the rest of the coefficients change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B30EF9-5EFD-AA4F-BC69-81E8BD4FC8E0}"/>
              </a:ext>
            </a:extLst>
          </p:cNvPr>
          <p:cNvSpPr/>
          <p:nvPr/>
        </p:nvSpPr>
        <p:spPr>
          <a:xfrm>
            <a:off x="349250" y="1845249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Call:</a:t>
            </a:r>
          </a:p>
          <a:p>
            <a:r>
              <a:rPr lang="en-US" sz="1200" dirty="0" err="1"/>
              <a:t>glm</a:t>
            </a:r>
            <a:r>
              <a:rPr lang="en-US" sz="1200" dirty="0"/>
              <a:t>(formula = log(sales) ~ </a:t>
            </a:r>
            <a:r>
              <a:rPr lang="en-US" sz="1200" dirty="0" err="1"/>
              <a:t>dum_low</a:t>
            </a:r>
            <a:r>
              <a:rPr lang="en-US" sz="1200" dirty="0"/>
              <a:t> + log(</a:t>
            </a:r>
            <a:r>
              <a:rPr lang="en-US" sz="1200" dirty="0" err="1"/>
              <a:t>TV_add</a:t>
            </a:r>
            <a:r>
              <a:rPr lang="en-US" sz="1200" dirty="0"/>
              <a:t> + 26) + log(</a:t>
            </a:r>
            <a:r>
              <a:rPr lang="en-US" sz="1200" dirty="0" err="1"/>
              <a:t>radio_add</a:t>
            </a:r>
            <a:r>
              <a:rPr lang="en-US" sz="1200" dirty="0"/>
              <a:t> + 4) + log(</a:t>
            </a:r>
            <a:r>
              <a:rPr lang="en-US" sz="1200" dirty="0" err="1"/>
              <a:t>news_add</a:t>
            </a:r>
            <a:r>
              <a:rPr lang="en-US" sz="1200" dirty="0"/>
              <a:t> + 3), data = </a:t>
            </a:r>
            <a:r>
              <a:rPr lang="en-US" sz="1200" dirty="0" err="1"/>
              <a:t>data.df.train</a:t>
            </a:r>
            <a:r>
              <a:rPr lang="en-US" sz="1200" dirty="0"/>
              <a:t>)</a:t>
            </a:r>
          </a:p>
          <a:p>
            <a:endParaRPr lang="en-US" sz="1200" dirty="0"/>
          </a:p>
          <a:p>
            <a:r>
              <a:rPr lang="en-US" sz="1200" dirty="0"/>
              <a:t>Deviance Residuals: </a:t>
            </a:r>
          </a:p>
          <a:p>
            <a:r>
              <a:rPr lang="en-US" sz="1200" dirty="0"/>
              <a:t>     Min        1Q    Median        3Q       Max  </a:t>
            </a:r>
          </a:p>
          <a:p>
            <a:r>
              <a:rPr lang="en-US" sz="1200" dirty="0"/>
              <a:t>-1.23736  -0.13283   0.01664   0.15748   0.51958  </a:t>
            </a:r>
          </a:p>
          <a:p>
            <a:endParaRPr lang="en-US" sz="1200" dirty="0"/>
          </a:p>
          <a:p>
            <a:r>
              <a:rPr lang="en-US" sz="1200" dirty="0"/>
              <a:t>Coefficients:</a:t>
            </a:r>
          </a:p>
          <a:p>
            <a:r>
              <a:rPr lang="en-US" sz="1200" dirty="0"/>
              <a:t>                   Estimate Std. Error t value </a:t>
            </a:r>
            <a:r>
              <a:rPr lang="en-US" sz="1200" dirty="0" err="1"/>
              <a:t>Pr</a:t>
            </a:r>
            <a:r>
              <a:rPr lang="en-US" sz="1200" dirty="0"/>
              <a:t>(&gt;|t|)    </a:t>
            </a:r>
          </a:p>
          <a:p>
            <a:r>
              <a:rPr lang="en-US" sz="1200" dirty="0"/>
              <a:t>(Intercept)              1.80852    0.26179   6.908 1.05e-10 ***</a:t>
            </a:r>
          </a:p>
          <a:p>
            <a:r>
              <a:rPr lang="en-US" sz="1200" dirty="0" err="1"/>
              <a:t>dum_low</a:t>
            </a:r>
            <a:r>
              <a:rPr lang="en-US" sz="1200" dirty="0"/>
              <a:t>               -0.07888    0.04201  -1.878   0.0622 .  </a:t>
            </a:r>
          </a:p>
          <a:p>
            <a:r>
              <a:rPr lang="en-US" sz="1200" dirty="0"/>
              <a:t>log(</a:t>
            </a:r>
            <a:r>
              <a:rPr lang="en-US" sz="1200" dirty="0" err="1"/>
              <a:t>TV_add</a:t>
            </a:r>
            <a:r>
              <a:rPr lang="en-US" sz="1200" dirty="0"/>
              <a:t> + 26)    0.73267    0.04333  16.911  &lt; 2e-16 ***</a:t>
            </a:r>
          </a:p>
          <a:p>
            <a:r>
              <a:rPr lang="en-US" sz="1200" dirty="0"/>
              <a:t>log(</a:t>
            </a:r>
            <a:r>
              <a:rPr lang="en-US" sz="1200" dirty="0" err="1"/>
              <a:t>radio_add</a:t>
            </a:r>
            <a:r>
              <a:rPr lang="en-US" sz="1200" dirty="0"/>
              <a:t> + 4)   0.31775    0.04106   7.738 9.98e-13 ***</a:t>
            </a:r>
          </a:p>
          <a:p>
            <a:r>
              <a:rPr lang="en-US" sz="1200" dirty="0"/>
              <a:t>log(</a:t>
            </a:r>
            <a:r>
              <a:rPr lang="en-US" sz="1200" dirty="0" err="1"/>
              <a:t>news_add</a:t>
            </a:r>
            <a:r>
              <a:rPr lang="en-US" sz="1200" dirty="0"/>
              <a:t> + 3)  </a:t>
            </a:r>
            <a:r>
              <a:rPr lang="en-US" sz="1200" dirty="0">
                <a:solidFill>
                  <a:srgbClr val="FF0000"/>
                </a:solidFill>
              </a:rPr>
              <a:t>-0.01428    </a:t>
            </a:r>
            <a:r>
              <a:rPr lang="en-US" sz="1200" dirty="0"/>
              <a:t>0.03436  -0.416   0.6782    </a:t>
            </a:r>
          </a:p>
          <a:p>
            <a:r>
              <a:rPr lang="en-US" sz="1200" dirty="0"/>
              <a:t>---</a:t>
            </a:r>
          </a:p>
          <a:p>
            <a:r>
              <a:rPr lang="en-US" sz="1200" dirty="0" err="1"/>
              <a:t>Signif</a:t>
            </a:r>
            <a:r>
              <a:rPr lang="en-US" sz="1200" dirty="0"/>
              <a:t>. codes:  0 ‘***’ 0.001 ‘**’ 0.01 ‘*’ 0.05 ‘.’ 0.1 ‘ ’ 1</a:t>
            </a:r>
          </a:p>
          <a:p>
            <a:endParaRPr lang="en-US" sz="1200" dirty="0"/>
          </a:p>
          <a:p>
            <a:r>
              <a:rPr lang="en-US" sz="1200" dirty="0"/>
              <a:t>(Dispersion parameter for gaussian family taken to be 0.0540831)</a:t>
            </a:r>
          </a:p>
          <a:p>
            <a:endParaRPr lang="en-US" sz="1200" dirty="0"/>
          </a:p>
          <a:p>
            <a:r>
              <a:rPr lang="en-US" sz="1200" dirty="0"/>
              <a:t>    Null deviance: 29.2757  on 167  degrees of freedom</a:t>
            </a:r>
          </a:p>
          <a:p>
            <a:r>
              <a:rPr lang="en-US" sz="1200" dirty="0"/>
              <a:t>Residual deviance:  8.8155  on 163  degrees of freedom</a:t>
            </a:r>
          </a:p>
          <a:p>
            <a:r>
              <a:rPr lang="en-US" sz="1200" dirty="0"/>
              <a:t>AIC: -6.4078</a:t>
            </a:r>
          </a:p>
          <a:p>
            <a:endParaRPr lang="en-US" sz="1200" dirty="0"/>
          </a:p>
          <a:p>
            <a:r>
              <a:rPr lang="en-US" sz="1200" dirty="0"/>
              <a:t>Number of Fisher Scoring iterations: 2</a:t>
            </a:r>
          </a:p>
        </p:txBody>
      </p:sp>
    </p:spTree>
    <p:extLst>
      <p:ext uri="{BB962C8B-B14F-4D97-AF65-F5344CB8AC3E}">
        <p14:creationId xmlns:p14="http://schemas.microsoft.com/office/powerpoint/2010/main" val="1708211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39C895-6095-7C4C-BB64-9AFFF1A65118}"/>
              </a:ext>
            </a:extLst>
          </p:cNvPr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 spc="-100" baseline="0" dirty="0">
                <a:latin typeface="+mj-lt"/>
                <a:ea typeface="+mj-ea"/>
                <a:cs typeface="+mj-cs"/>
              </a:rPr>
              <a:t>Add advertisement to log-log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EBCEBB-9194-7748-B0B6-24AC4D488F76}"/>
              </a:ext>
            </a:extLst>
          </p:cNvPr>
          <p:cNvSpPr/>
          <p:nvPr/>
        </p:nvSpPr>
        <p:spPr>
          <a:xfrm>
            <a:off x="4940306" y="3074243"/>
            <a:ext cx="4203694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Did you estimate a model with positive coefficients using all three advertisement channels? </a:t>
            </a:r>
          </a:p>
          <a:p>
            <a:endParaRPr lang="en-US" sz="2000" dirty="0">
              <a:solidFill>
                <a:schemeClr val="accent6"/>
              </a:solidFill>
            </a:endParaRPr>
          </a:p>
          <a:p>
            <a:r>
              <a:rPr lang="en-US" sz="2000" dirty="0"/>
              <a:t>The model estimate positive impacts for TV and radio and negative (non-significant ) impact for newspaper</a:t>
            </a:r>
          </a:p>
          <a:p>
            <a:r>
              <a:rPr lang="en-US" sz="2000" dirty="0" err="1"/>
              <a:t>Obs</a:t>
            </a:r>
            <a:r>
              <a:rPr lang="en-US" sz="2000" dirty="0"/>
              <a:t> 109 and 131 are problematic</a:t>
            </a:r>
          </a:p>
          <a:p>
            <a:endParaRPr lang="en-US" sz="2000" dirty="0">
              <a:solidFill>
                <a:schemeClr val="accent6"/>
              </a:solidFill>
            </a:endParaRPr>
          </a:p>
          <a:p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DECAB2-55D3-EA4B-98DC-51F962E3CB98}"/>
              </a:ext>
            </a:extLst>
          </p:cNvPr>
          <p:cNvSpPr/>
          <p:nvPr/>
        </p:nvSpPr>
        <p:spPr>
          <a:xfrm>
            <a:off x="349250" y="1600200"/>
            <a:ext cx="4572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Call:</a:t>
            </a:r>
          </a:p>
          <a:p>
            <a:r>
              <a:rPr lang="en-US" sz="1200" dirty="0" err="1"/>
              <a:t>glm</a:t>
            </a:r>
            <a:r>
              <a:rPr lang="en-US" sz="1200" dirty="0"/>
              <a:t>(formula = log(sales) ~ </a:t>
            </a:r>
            <a:r>
              <a:rPr lang="en-US" sz="1200" dirty="0" err="1"/>
              <a:t>dum_low</a:t>
            </a:r>
            <a:r>
              <a:rPr lang="en-US" sz="1200" dirty="0"/>
              <a:t> + log(</a:t>
            </a:r>
            <a:r>
              <a:rPr lang="en-US" sz="1200" dirty="0" err="1"/>
              <a:t>TV_add</a:t>
            </a:r>
            <a:r>
              <a:rPr lang="en-US" sz="1200" dirty="0"/>
              <a:t>) + log(</a:t>
            </a:r>
            <a:r>
              <a:rPr lang="en-US" sz="1200" dirty="0" err="1"/>
              <a:t>radio_add</a:t>
            </a:r>
            <a:r>
              <a:rPr lang="en-US" sz="1200" dirty="0"/>
              <a:t>) + </a:t>
            </a:r>
          </a:p>
          <a:p>
            <a:r>
              <a:rPr lang="en-US" sz="1200" dirty="0"/>
              <a:t>    log(</a:t>
            </a:r>
            <a:r>
              <a:rPr lang="en-US" sz="1200" dirty="0" err="1"/>
              <a:t>news_add</a:t>
            </a:r>
            <a:r>
              <a:rPr lang="en-US" sz="1200" dirty="0"/>
              <a:t>), data = </a:t>
            </a:r>
            <a:r>
              <a:rPr lang="en-US" sz="1200" dirty="0" err="1"/>
              <a:t>data.df.train</a:t>
            </a:r>
            <a:r>
              <a:rPr lang="en-US" sz="1200" dirty="0"/>
              <a:t>)</a:t>
            </a:r>
          </a:p>
          <a:p>
            <a:endParaRPr lang="en-US" sz="1200" dirty="0"/>
          </a:p>
          <a:p>
            <a:r>
              <a:rPr lang="en-US" sz="1200" dirty="0"/>
              <a:t>Deviance Residuals: </a:t>
            </a:r>
          </a:p>
          <a:p>
            <a:r>
              <a:rPr lang="en-US" sz="1200" dirty="0"/>
              <a:t>     Min        1Q    Median        3Q       Max  </a:t>
            </a:r>
          </a:p>
          <a:p>
            <a:r>
              <a:rPr lang="en-US" sz="1200" dirty="0"/>
              <a:t>-1.07543  -0.15559  -0.00033   0.15445   0.65568  </a:t>
            </a:r>
          </a:p>
          <a:p>
            <a:endParaRPr lang="en-US" sz="1200" dirty="0"/>
          </a:p>
          <a:p>
            <a:r>
              <a:rPr lang="en-US" sz="1200" dirty="0"/>
              <a:t>Coefficients:</a:t>
            </a:r>
          </a:p>
          <a:p>
            <a:r>
              <a:rPr lang="en-US" sz="1200" dirty="0"/>
              <a:t>                Estimate Std. Error t value </a:t>
            </a:r>
            <a:r>
              <a:rPr lang="en-US" sz="1200" dirty="0" err="1"/>
              <a:t>Pr</a:t>
            </a:r>
            <a:r>
              <a:rPr lang="en-US" sz="1200" dirty="0"/>
              <a:t>(&gt;|t|)    </a:t>
            </a:r>
          </a:p>
          <a:p>
            <a:r>
              <a:rPr lang="en-US" sz="1200" dirty="0"/>
              <a:t>(Intercept)     3.152552   0.199531  15.800  &lt; 2e-16 ***</a:t>
            </a:r>
          </a:p>
          <a:p>
            <a:r>
              <a:rPr lang="en-US" sz="1200" dirty="0" err="1"/>
              <a:t>dum_low</a:t>
            </a:r>
            <a:r>
              <a:rPr lang="en-US" sz="1200" dirty="0"/>
              <a:t>        -0.082358   0.043337  -1.900   0.0591 .  </a:t>
            </a:r>
          </a:p>
          <a:p>
            <a:r>
              <a:rPr lang="en-US" sz="1200" dirty="0"/>
              <a:t>log(</a:t>
            </a:r>
            <a:r>
              <a:rPr lang="en-US" sz="1200" dirty="0" err="1"/>
              <a:t>TV_add</a:t>
            </a:r>
            <a:r>
              <a:rPr lang="en-US" sz="1200" dirty="0"/>
              <a:t>)     0.563612   0.034777  16.206  &lt; 2e-16 ***</a:t>
            </a:r>
          </a:p>
          <a:p>
            <a:r>
              <a:rPr lang="en-US" sz="1200" dirty="0"/>
              <a:t>log(</a:t>
            </a:r>
            <a:r>
              <a:rPr lang="en-US" sz="1200" dirty="0" err="1"/>
              <a:t>radio_add</a:t>
            </a:r>
            <a:r>
              <a:rPr lang="en-US" sz="1200" dirty="0"/>
              <a:t>)  0.203323   0.029601   6.869  1.3e-10 ***</a:t>
            </a:r>
          </a:p>
          <a:p>
            <a:r>
              <a:rPr lang="en-US" sz="1200" dirty="0"/>
              <a:t>log(</a:t>
            </a:r>
            <a:r>
              <a:rPr lang="en-US" sz="1200" dirty="0" err="1"/>
              <a:t>news_add</a:t>
            </a:r>
            <a:r>
              <a:rPr lang="en-US" sz="1200" dirty="0"/>
              <a:t>)  </a:t>
            </a:r>
            <a:r>
              <a:rPr lang="en-US" sz="1200" dirty="0">
                <a:solidFill>
                  <a:srgbClr val="FF0000"/>
                </a:solidFill>
              </a:rPr>
              <a:t>-0.001571   </a:t>
            </a:r>
            <a:r>
              <a:rPr lang="en-US" sz="1200" dirty="0"/>
              <a:t>0.029598  -0.053   0.9577    </a:t>
            </a:r>
          </a:p>
          <a:p>
            <a:r>
              <a:rPr lang="en-US" sz="1200" dirty="0"/>
              <a:t>---</a:t>
            </a:r>
          </a:p>
          <a:p>
            <a:r>
              <a:rPr lang="en-US" sz="1200" dirty="0" err="1"/>
              <a:t>Signif</a:t>
            </a:r>
            <a:r>
              <a:rPr lang="en-US" sz="1200" dirty="0"/>
              <a:t>. codes:  0 ‘***’ 0.001 ‘**’ 0.01 ‘*’ 0.05 ‘.’ 0.1 ‘ ’ 1</a:t>
            </a:r>
          </a:p>
          <a:p>
            <a:endParaRPr lang="en-US" sz="1200" dirty="0"/>
          </a:p>
          <a:p>
            <a:r>
              <a:rPr lang="en-US" sz="1200" dirty="0"/>
              <a:t>(Dispersion parameter for gaussian family taken to be 0.05739741)</a:t>
            </a:r>
          </a:p>
          <a:p>
            <a:endParaRPr lang="en-US" sz="1200" dirty="0"/>
          </a:p>
          <a:p>
            <a:r>
              <a:rPr lang="en-US" sz="1200" dirty="0"/>
              <a:t>    Null deviance: 29.2757  on 167  degrees of freedom</a:t>
            </a:r>
          </a:p>
          <a:p>
            <a:r>
              <a:rPr lang="en-US" sz="1200" dirty="0"/>
              <a:t>Residual deviance:  9.3558  on 163  degrees of freedom</a:t>
            </a:r>
          </a:p>
          <a:p>
            <a:r>
              <a:rPr lang="en-US" sz="1200" dirty="0"/>
              <a:t>AIC: 3.5844</a:t>
            </a:r>
          </a:p>
          <a:p>
            <a:endParaRPr lang="en-US" sz="1200" dirty="0"/>
          </a:p>
          <a:p>
            <a:r>
              <a:rPr lang="en-US" sz="1200" dirty="0"/>
              <a:t>Number of Fisher Scoring iterations: 2</a:t>
            </a:r>
          </a:p>
          <a:p>
            <a:r>
              <a:rPr lang="en-US" sz="1200" dirty="0"/>
              <a:t>F-statistic: 86.76 on 4 and 163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19493848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25" y="824845"/>
            <a:ext cx="8223249" cy="10287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Sheapley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Values </a:t>
            </a:r>
            <a:r>
              <a:rPr lang="mr-IN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help on breaking collinearity between Newspaper and radio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150" y="2710796"/>
            <a:ext cx="7543800" cy="3150909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7175" y="2069208"/>
            <a:ext cx="8753475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/>
              <a:t>Example</a:t>
            </a:r>
            <a:endParaRPr lang="en-US" sz="1300" dirty="0"/>
          </a:p>
          <a:p>
            <a:r>
              <a:rPr lang="en-US" sz="1300" dirty="0"/>
              <a:t>Model 1 - Sales = Intercept1 + </a:t>
            </a:r>
            <a:r>
              <a:rPr lang="en-US" sz="1300" dirty="0">
                <a:solidFill>
                  <a:srgbClr val="57903F"/>
                </a:solidFill>
              </a:rPr>
              <a:t>coeff1-Radio</a:t>
            </a:r>
            <a:r>
              <a:rPr lang="en-US" sz="1300" dirty="0"/>
              <a:t>* </a:t>
            </a:r>
            <a:r>
              <a:rPr lang="en-US" sz="1300" b="1" dirty="0"/>
              <a:t>Radio</a:t>
            </a:r>
            <a:r>
              <a:rPr lang="en-US" sz="1300" dirty="0"/>
              <a:t>            		+ coef11* </a:t>
            </a:r>
            <a:r>
              <a:rPr lang="en-US" sz="1300" dirty="0" err="1"/>
              <a:t>dum</a:t>
            </a:r>
            <a:r>
              <a:rPr lang="en-US" sz="1300" dirty="0"/>
              <a:t> + coeff12* TV</a:t>
            </a:r>
          </a:p>
          <a:p>
            <a:r>
              <a:rPr lang="en-US" sz="1300" dirty="0"/>
              <a:t>Model 2 - Sales = Intercept2 + </a:t>
            </a:r>
            <a:r>
              <a:rPr lang="en-US" sz="1300" dirty="0">
                <a:solidFill>
                  <a:srgbClr val="660066"/>
                </a:solidFill>
              </a:rPr>
              <a:t>coeff2-Newspaper</a:t>
            </a:r>
            <a:r>
              <a:rPr lang="en-US" sz="1300" dirty="0"/>
              <a:t>* </a:t>
            </a:r>
            <a:r>
              <a:rPr lang="en-US" sz="1300" b="1" dirty="0"/>
              <a:t>Newspaper</a:t>
            </a:r>
            <a:r>
              <a:rPr lang="en-US" sz="1300" dirty="0"/>
              <a:t> 	+ coef21* </a:t>
            </a:r>
            <a:r>
              <a:rPr lang="en-US" sz="1300" dirty="0" err="1"/>
              <a:t>dum</a:t>
            </a:r>
            <a:r>
              <a:rPr lang="en-US" sz="1300" dirty="0"/>
              <a:t> + coeff22* TV</a:t>
            </a:r>
          </a:p>
          <a:p>
            <a:r>
              <a:rPr lang="en-US" sz="1300" dirty="0"/>
              <a:t>Model 3 - Sales = Intercept3 + </a:t>
            </a:r>
            <a:r>
              <a:rPr lang="en-US" sz="1300" dirty="0">
                <a:solidFill>
                  <a:srgbClr val="57903F"/>
                </a:solidFill>
              </a:rPr>
              <a:t>coeff3-Radio*</a:t>
            </a:r>
            <a:r>
              <a:rPr lang="en-US" sz="1300" b="1" dirty="0">
                <a:solidFill>
                  <a:srgbClr val="57903F"/>
                </a:solidFill>
              </a:rPr>
              <a:t>Radio</a:t>
            </a:r>
            <a:r>
              <a:rPr lang="en-US" sz="1300" dirty="0"/>
              <a:t> + </a:t>
            </a:r>
            <a:r>
              <a:rPr lang="en-US" sz="1300" dirty="0">
                <a:solidFill>
                  <a:srgbClr val="660066"/>
                </a:solidFill>
              </a:rPr>
              <a:t>coeff3-Newspaper</a:t>
            </a:r>
            <a:r>
              <a:rPr lang="en-US" sz="1300" dirty="0"/>
              <a:t>* </a:t>
            </a:r>
            <a:r>
              <a:rPr lang="en-US" sz="1300" b="1" dirty="0"/>
              <a:t>Newspaper</a:t>
            </a:r>
            <a:r>
              <a:rPr lang="en-US" sz="1300" dirty="0"/>
              <a:t>+ coef31* var 1 + coeff32* var 2</a:t>
            </a:r>
          </a:p>
          <a:p>
            <a:endParaRPr lang="en-US" sz="1300" dirty="0"/>
          </a:p>
          <a:p>
            <a:r>
              <a:rPr lang="en-US" sz="1300" dirty="0"/>
              <a:t>What can happened?</a:t>
            </a:r>
          </a:p>
          <a:p>
            <a:pPr marL="257175" indent="-257175">
              <a:buAutoNum type="arabicPeriod"/>
            </a:pPr>
            <a:r>
              <a:rPr lang="en-US" sz="1300" dirty="0"/>
              <a:t>Radio and Newspaper are independent:</a:t>
            </a:r>
          </a:p>
          <a:p>
            <a:pPr marL="600075" lvl="1" indent="-257175">
              <a:buAutoNum type="arabicPeriod"/>
            </a:pPr>
            <a:r>
              <a:rPr lang="en-US" sz="1300" dirty="0"/>
              <a:t> </a:t>
            </a:r>
            <a:r>
              <a:rPr lang="en-US" sz="1300" dirty="0">
                <a:solidFill>
                  <a:srgbClr val="57903F"/>
                </a:solidFill>
              </a:rPr>
              <a:t>coeff1-Radio = coeff3-Radio</a:t>
            </a:r>
          </a:p>
          <a:p>
            <a:pPr marL="600075" lvl="1" indent="-257175">
              <a:buAutoNum type="arabicPeriod"/>
            </a:pPr>
            <a:r>
              <a:rPr lang="en-US" sz="1300" dirty="0">
                <a:solidFill>
                  <a:srgbClr val="660066"/>
                </a:solidFill>
              </a:rPr>
              <a:t>coeff2-Newspaper = coeff3-Newspaper</a:t>
            </a:r>
          </a:p>
          <a:p>
            <a:pPr marL="600075" lvl="1" indent="-257175">
              <a:buAutoNum type="arabicPeriod"/>
            </a:pPr>
            <a:r>
              <a:rPr lang="en-US" sz="1300" dirty="0"/>
              <a:t>Use Model 3 with Radio and Newspaper</a:t>
            </a:r>
          </a:p>
          <a:p>
            <a:pPr marL="257175" indent="-257175">
              <a:buAutoNum type="arabicPeriod"/>
            </a:pPr>
            <a:r>
              <a:rPr lang="en-US" sz="1300" dirty="0"/>
              <a:t>TV and Radio are extremely correlated</a:t>
            </a:r>
          </a:p>
          <a:p>
            <a:pPr marL="600075" lvl="1" indent="-257175">
              <a:buAutoNum type="arabicPeriod"/>
            </a:pPr>
            <a:r>
              <a:rPr lang="en-US" sz="1300" dirty="0"/>
              <a:t>coeff1-Radio &lt; coeff3-Radio</a:t>
            </a:r>
          </a:p>
          <a:p>
            <a:pPr marL="600075" lvl="1" indent="-257175">
              <a:buAutoNum type="arabicPeriod"/>
            </a:pPr>
            <a:r>
              <a:rPr lang="en-US" sz="1300" dirty="0"/>
              <a:t>coeff2-Newspapaper &gt; coeff3-Newspaper and coeff3-Newspaper is Negative</a:t>
            </a:r>
          </a:p>
          <a:p>
            <a:pPr lvl="1"/>
            <a:r>
              <a:rPr lang="en-US" sz="1300" dirty="0"/>
              <a:t>	Let’s code a combination variable</a:t>
            </a:r>
          </a:p>
          <a:p>
            <a:pPr lvl="2"/>
            <a:r>
              <a:rPr lang="en-US" sz="1300" dirty="0"/>
              <a:t>       </a:t>
            </a:r>
            <a:r>
              <a:rPr lang="en-US" sz="1300" dirty="0" err="1"/>
              <a:t>RadioNewspaper</a:t>
            </a:r>
            <a:r>
              <a:rPr lang="en-US" sz="1300" dirty="0"/>
              <a:t> = </a:t>
            </a:r>
            <a:r>
              <a:rPr lang="en-US" sz="1300" dirty="0">
                <a:solidFill>
                  <a:srgbClr val="57903F"/>
                </a:solidFill>
              </a:rPr>
              <a:t>coeff1-Radio </a:t>
            </a:r>
            <a:r>
              <a:rPr lang="en-US" sz="1300" dirty="0"/>
              <a:t>/(</a:t>
            </a:r>
            <a:r>
              <a:rPr lang="en-US" sz="1300" dirty="0">
                <a:solidFill>
                  <a:srgbClr val="57903F"/>
                </a:solidFill>
              </a:rPr>
              <a:t>coeff1-Radio </a:t>
            </a:r>
            <a:r>
              <a:rPr lang="en-US" sz="1300" dirty="0"/>
              <a:t>+</a:t>
            </a:r>
            <a:r>
              <a:rPr lang="en-US" sz="1300" dirty="0">
                <a:solidFill>
                  <a:srgbClr val="660066"/>
                </a:solidFill>
              </a:rPr>
              <a:t>coeff2-Newspaper</a:t>
            </a:r>
            <a:r>
              <a:rPr lang="en-US" sz="1300" dirty="0"/>
              <a:t>) * Radio + </a:t>
            </a:r>
            <a:r>
              <a:rPr lang="en-US" sz="1300" dirty="0">
                <a:solidFill>
                  <a:srgbClr val="660066"/>
                </a:solidFill>
              </a:rPr>
              <a:t>coeff2-Newspaper </a:t>
            </a:r>
            <a:r>
              <a:rPr lang="en-US" sz="1300" dirty="0"/>
              <a:t>/(</a:t>
            </a:r>
            <a:r>
              <a:rPr lang="en-US" sz="1300" dirty="0">
                <a:solidFill>
                  <a:srgbClr val="57903F"/>
                </a:solidFill>
              </a:rPr>
              <a:t>coeff1-Radio </a:t>
            </a:r>
            <a:r>
              <a:rPr lang="en-US" sz="1300" dirty="0"/>
              <a:t>+</a:t>
            </a:r>
            <a:r>
              <a:rPr lang="en-US" sz="1300" dirty="0">
                <a:solidFill>
                  <a:srgbClr val="660066"/>
                </a:solidFill>
              </a:rPr>
              <a:t>coeff2-Newspapaper</a:t>
            </a:r>
            <a:r>
              <a:rPr lang="en-US" sz="1300" dirty="0"/>
              <a:t>) * Newspaper</a:t>
            </a:r>
          </a:p>
          <a:p>
            <a:pPr lvl="1"/>
            <a:r>
              <a:rPr lang="en-US" sz="1300" dirty="0"/>
              <a:t>	Use the combination variable instead of the two separate variables</a:t>
            </a:r>
          </a:p>
          <a:p>
            <a:pPr lvl="2"/>
            <a:r>
              <a:rPr lang="en-US" sz="1300" dirty="0"/>
              <a:t>     Model 4 -  Sales=Intercept4+coeff4-RadioNewspaper*</a:t>
            </a:r>
            <a:r>
              <a:rPr lang="en-US" sz="1300" b="1" dirty="0"/>
              <a:t>RadioNewspaper</a:t>
            </a:r>
            <a:r>
              <a:rPr lang="en-US" sz="1300" dirty="0"/>
              <a:t>+coef31*var1+coeff32*var2</a:t>
            </a:r>
          </a:p>
          <a:p>
            <a:pPr lvl="1"/>
            <a:r>
              <a:rPr lang="en-US" sz="1300" dirty="0"/>
              <a:t>	</a:t>
            </a:r>
          </a:p>
          <a:p>
            <a:pPr lvl="1"/>
            <a:r>
              <a:rPr lang="en-US" sz="1300" dirty="0"/>
              <a:t>Compute priors for </a:t>
            </a:r>
            <a:r>
              <a:rPr lang="en-US" sz="1300" dirty="0" err="1"/>
              <a:t>Bayesain</a:t>
            </a:r>
            <a:r>
              <a:rPr lang="en-US" sz="1300" dirty="0"/>
              <a:t> model:</a:t>
            </a:r>
          </a:p>
          <a:p>
            <a:pPr lvl="2"/>
            <a:r>
              <a:rPr lang="en-US" sz="1300" dirty="0"/>
              <a:t>      TV Prior = coeff4-TVRadio * coeff1-TV /(coeff1-TV +coeff2-Radio) </a:t>
            </a:r>
          </a:p>
          <a:p>
            <a:pPr lvl="2"/>
            <a:r>
              <a:rPr lang="en-US" sz="1300" dirty="0"/>
              <a:t>      Radio Prior = coeff4-TVRadio * coeff2-Radio /(coeff1-TV +coeff2-Radio) </a:t>
            </a:r>
          </a:p>
          <a:p>
            <a:pPr marL="942975" lvl="2" indent="-257175">
              <a:buAutoNum type="arabicPeriod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30582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25" y="418445"/>
            <a:ext cx="4283075" cy="10287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Sheapley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Values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150" y="2710796"/>
            <a:ext cx="7543800" cy="3150909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7175" y="3555108"/>
            <a:ext cx="875347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/>
              <a:t>Example</a:t>
            </a:r>
            <a:endParaRPr lang="en-US" sz="1300" dirty="0"/>
          </a:p>
          <a:p>
            <a:r>
              <a:rPr lang="en-US" sz="1300" dirty="0"/>
              <a:t>Model 1 -Remove Newspaper to the model you had</a:t>
            </a:r>
          </a:p>
          <a:p>
            <a:r>
              <a:rPr lang="en-US" sz="1300" dirty="0"/>
              <a:t>      </a:t>
            </a:r>
            <a:r>
              <a:rPr lang="en-US" sz="1300" dirty="0" err="1"/>
              <a:t>COEFF_log</a:t>
            </a:r>
            <a:r>
              <a:rPr lang="en-US" sz="1300" dirty="0"/>
              <a:t>(</a:t>
            </a:r>
            <a:r>
              <a:rPr lang="en-US" sz="1300" dirty="0" err="1"/>
              <a:t>radio_add</a:t>
            </a:r>
            <a:r>
              <a:rPr lang="en-US" sz="1300" dirty="0"/>
              <a:t> + 4)  = 0.31238 </a:t>
            </a:r>
          </a:p>
          <a:p>
            <a:r>
              <a:rPr lang="en-US" sz="1300" dirty="0"/>
              <a:t>Model 2 – Remove Radio to the model you had</a:t>
            </a:r>
          </a:p>
          <a:p>
            <a:r>
              <a:rPr lang="en-US" sz="1300" dirty="0"/>
              <a:t>      COEFF log(</a:t>
            </a:r>
            <a:r>
              <a:rPr lang="en-US" sz="1300" dirty="0" err="1"/>
              <a:t>news_add</a:t>
            </a:r>
            <a:r>
              <a:rPr lang="en-US" sz="1300" dirty="0"/>
              <a:t> + 3)   = 0.06939</a:t>
            </a:r>
          </a:p>
          <a:p>
            <a:endParaRPr lang="en-US" sz="1300" dirty="0"/>
          </a:p>
          <a:p>
            <a:r>
              <a:rPr lang="en-US" sz="1300" dirty="0"/>
              <a:t>What can happened?</a:t>
            </a:r>
          </a:p>
          <a:p>
            <a:r>
              <a:rPr lang="en-US" sz="1300" dirty="0"/>
              <a:t>TV and Radio are  correlated</a:t>
            </a:r>
          </a:p>
          <a:p>
            <a:pPr marL="600075" lvl="1" indent="-257175">
              <a:buAutoNum type="arabicPeriod"/>
            </a:pPr>
            <a:r>
              <a:rPr lang="en-US" sz="1300" b="1" dirty="0"/>
              <a:t>coeff1-Radio &lt; coeff3-Radio</a:t>
            </a:r>
          </a:p>
          <a:p>
            <a:pPr marL="600075" lvl="1" indent="-257175">
              <a:buAutoNum type="arabicPeriod"/>
            </a:pPr>
            <a:r>
              <a:rPr lang="en-US" sz="1300" b="1" dirty="0"/>
              <a:t>coeff2-Newspapaper &gt; coeff3-Newspaper and coeff3-Newspaper is Negative</a:t>
            </a:r>
          </a:p>
          <a:p>
            <a:pPr lvl="1"/>
            <a:r>
              <a:rPr lang="en-US" sz="1300" dirty="0"/>
              <a:t>	Let’s code a combination variable</a:t>
            </a:r>
          </a:p>
          <a:p>
            <a:pPr lvl="1"/>
            <a:r>
              <a:rPr lang="en-US" sz="1300" dirty="0"/>
              <a:t>          Radio is 81.82% = 0.31238/(0.31238+0.06939)</a:t>
            </a:r>
          </a:p>
          <a:p>
            <a:pPr lvl="1"/>
            <a:r>
              <a:rPr lang="en-US" sz="1300" dirty="0"/>
              <a:t>          Newspaper is 18.18% = 0.06939/(0.31238+0.06939)</a:t>
            </a:r>
          </a:p>
          <a:p>
            <a:pPr lvl="2"/>
            <a:r>
              <a:rPr lang="en-US" sz="1300" dirty="0"/>
              <a:t> </a:t>
            </a:r>
            <a:r>
              <a:rPr lang="en-US" sz="1300" dirty="0" err="1"/>
              <a:t>RadioNewspaper</a:t>
            </a:r>
            <a:r>
              <a:rPr lang="en-US" sz="1300" dirty="0"/>
              <a:t> = </a:t>
            </a:r>
            <a:r>
              <a:rPr lang="en-US" sz="1300" dirty="0">
                <a:solidFill>
                  <a:srgbClr val="57903F"/>
                </a:solidFill>
              </a:rPr>
              <a:t>81.82%</a:t>
            </a:r>
            <a:r>
              <a:rPr lang="en-US" sz="1300" dirty="0"/>
              <a:t> * Radio + </a:t>
            </a:r>
            <a:r>
              <a:rPr lang="en-US" sz="1300" dirty="0">
                <a:solidFill>
                  <a:srgbClr val="660066"/>
                </a:solidFill>
              </a:rPr>
              <a:t>18.18%</a:t>
            </a:r>
            <a:r>
              <a:rPr lang="en-US" sz="1300" dirty="0"/>
              <a:t> * Newspaper</a:t>
            </a:r>
          </a:p>
          <a:p>
            <a:pPr lvl="1"/>
            <a:r>
              <a:rPr lang="en-US" sz="1300" dirty="0"/>
              <a:t>	Use the combination variable instead of the two separate variables</a:t>
            </a:r>
          </a:p>
          <a:p>
            <a:pPr lvl="1"/>
            <a:r>
              <a:rPr lang="en-US" sz="1300" dirty="0"/>
              <a:t>Model 4 -  log(Sales)=Intercept4+coeff4-RadioNewspaper*</a:t>
            </a:r>
            <a:r>
              <a:rPr lang="en-US" sz="1300" b="1" dirty="0"/>
              <a:t>RadioNewspaper</a:t>
            </a:r>
            <a:r>
              <a:rPr lang="en-US" sz="1300" dirty="0"/>
              <a:t>+coef31*var1+coeff32*var2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E2B874-260A-F84E-9B3C-73D7C451774B}"/>
              </a:ext>
            </a:extLst>
          </p:cNvPr>
          <p:cNvSpPr/>
          <p:nvPr/>
        </p:nvSpPr>
        <p:spPr>
          <a:xfrm>
            <a:off x="4702630" y="376853"/>
            <a:ext cx="442549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Call:</a:t>
            </a:r>
          </a:p>
          <a:p>
            <a:r>
              <a:rPr lang="en-US" sz="1200" dirty="0" err="1"/>
              <a:t>glm</a:t>
            </a:r>
            <a:r>
              <a:rPr lang="en-US" sz="1200" dirty="0"/>
              <a:t>(formula = log(sales) ~ </a:t>
            </a:r>
            <a:r>
              <a:rPr lang="en-US" sz="1200" dirty="0" err="1"/>
              <a:t>dum_low</a:t>
            </a:r>
            <a:r>
              <a:rPr lang="en-US" sz="1200" dirty="0"/>
              <a:t> + log(</a:t>
            </a:r>
            <a:r>
              <a:rPr lang="en-US" sz="1200" dirty="0" err="1"/>
              <a:t>TV_add</a:t>
            </a:r>
            <a:r>
              <a:rPr lang="en-US" sz="1200" dirty="0"/>
              <a:t> + 26) + </a:t>
            </a:r>
            <a:r>
              <a:rPr lang="en-US" sz="1200" dirty="0" err="1"/>
              <a:t>radnews</a:t>
            </a:r>
            <a:r>
              <a:rPr lang="en-US" sz="1200" dirty="0"/>
              <a:t>, data = </a:t>
            </a:r>
            <a:r>
              <a:rPr lang="en-US" sz="1200" dirty="0" err="1"/>
              <a:t>data.df.train</a:t>
            </a:r>
            <a:r>
              <a:rPr lang="en-US" sz="1200" dirty="0"/>
              <a:t>)</a:t>
            </a:r>
          </a:p>
          <a:p>
            <a:endParaRPr lang="en-US" sz="1200" dirty="0"/>
          </a:p>
          <a:p>
            <a:r>
              <a:rPr lang="en-US" sz="1200" dirty="0"/>
              <a:t>Deviance Residuals: </a:t>
            </a:r>
          </a:p>
          <a:p>
            <a:r>
              <a:rPr lang="en-US" sz="1200" dirty="0"/>
              <a:t>     Min        1Q    Median        3Q       Max  </a:t>
            </a:r>
          </a:p>
          <a:p>
            <a:r>
              <a:rPr lang="en-US" sz="1200" dirty="0"/>
              <a:t>-1.20118  -0.14595   0.01449   0.16167   0.52209  </a:t>
            </a:r>
          </a:p>
          <a:p>
            <a:endParaRPr lang="en-US" sz="1200" dirty="0"/>
          </a:p>
          <a:p>
            <a:r>
              <a:rPr lang="en-US" sz="1200" dirty="0"/>
              <a:t>Coefficients:</a:t>
            </a:r>
          </a:p>
          <a:p>
            <a:r>
              <a:rPr lang="en-US" sz="1200" dirty="0"/>
              <a:t>                 Estimate Std. Error t value </a:t>
            </a:r>
            <a:r>
              <a:rPr lang="en-US" sz="1200" dirty="0" err="1"/>
              <a:t>Pr</a:t>
            </a:r>
            <a:r>
              <a:rPr lang="en-US" sz="1200" dirty="0"/>
              <a:t>(&gt;|t|)    </a:t>
            </a:r>
          </a:p>
          <a:p>
            <a:r>
              <a:rPr lang="en-US" sz="1200" dirty="0"/>
              <a:t>(Intercept)            1.71652    0.26157   6.562 6.64e-10 ***</a:t>
            </a:r>
          </a:p>
          <a:p>
            <a:r>
              <a:rPr lang="en-US" sz="1200" dirty="0" err="1"/>
              <a:t>dum_low</a:t>
            </a:r>
            <a:r>
              <a:rPr lang="en-US" sz="1200" dirty="0"/>
              <a:t>              -0.08306    0.04247  -1.956   0.0522 .  </a:t>
            </a:r>
          </a:p>
          <a:p>
            <a:r>
              <a:rPr lang="en-US" sz="1200" dirty="0"/>
              <a:t>log(</a:t>
            </a:r>
            <a:r>
              <a:rPr lang="en-US" sz="1200" dirty="0" err="1"/>
              <a:t>TV_add</a:t>
            </a:r>
            <a:r>
              <a:rPr lang="en-US" sz="1200" dirty="0"/>
              <a:t> + 26)  0.73130    0.04384  16.682  &lt; 2e-16 ***</a:t>
            </a:r>
          </a:p>
          <a:p>
            <a:r>
              <a:rPr lang="en-US" sz="1200" dirty="0" err="1"/>
              <a:t>radnews</a:t>
            </a:r>
            <a:r>
              <a:rPr lang="en-US" sz="1200" dirty="0"/>
              <a:t>                0.33022    0.04333   7.621 1.91e-12 ***</a:t>
            </a:r>
          </a:p>
          <a:p>
            <a:endParaRPr lang="en-US" sz="1200" dirty="0"/>
          </a:p>
          <a:p>
            <a:r>
              <a:rPr lang="en-US" sz="1200" dirty="0" err="1"/>
              <a:t>Signif</a:t>
            </a:r>
            <a:r>
              <a:rPr lang="en-US" sz="1200" dirty="0"/>
              <a:t>. codes:  0 ‘***’ 0.001 ‘**’ 0.01 ‘*’ 0.05 ‘.’ 0.1 ‘ ’ 1</a:t>
            </a:r>
          </a:p>
          <a:p>
            <a:endParaRPr lang="en-US" sz="1200" dirty="0"/>
          </a:p>
          <a:p>
            <a:r>
              <a:rPr lang="en-US" sz="1200" dirty="0"/>
              <a:t>(Dispersion parameter for gaussian family taken to be 0.05537971)</a:t>
            </a:r>
          </a:p>
          <a:p>
            <a:endParaRPr lang="en-US" sz="1200" dirty="0"/>
          </a:p>
          <a:p>
            <a:r>
              <a:rPr lang="en-US" sz="1200" dirty="0"/>
              <a:t>    Null deviance: 29.2757  on 167  degrees of freedom</a:t>
            </a:r>
          </a:p>
          <a:p>
            <a:r>
              <a:rPr lang="en-US" sz="1200" dirty="0"/>
              <a:t>Residual deviance:  9.0823  on 164  degrees of freedom</a:t>
            </a:r>
          </a:p>
          <a:p>
            <a:r>
              <a:rPr lang="en-US" sz="1200" dirty="0"/>
              <a:t>AIC: -3.4001</a:t>
            </a:r>
          </a:p>
          <a:p>
            <a:endParaRPr lang="en-US" sz="1200" dirty="0"/>
          </a:p>
          <a:p>
            <a:r>
              <a:rPr lang="en-US" sz="1200" dirty="0"/>
              <a:t>Number of Fisher Scoring iterations: 2</a:t>
            </a:r>
          </a:p>
        </p:txBody>
      </p:sp>
    </p:spTree>
    <p:extLst>
      <p:ext uri="{BB962C8B-B14F-4D97-AF65-F5344CB8AC3E}">
        <p14:creationId xmlns:p14="http://schemas.microsoft.com/office/powerpoint/2010/main" val="1354255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20082"/>
            <a:ext cx="8223249" cy="1097518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Tableau Practice: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8" y="939322"/>
            <a:ext cx="4659161" cy="5743700"/>
          </a:xfrm>
        </p:spPr>
        <p:txBody>
          <a:bodyPr>
            <a:normAutofit fontScale="77500" lnSpcReduction="20000"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BORAH, SAKSHI- Connecting the Data</a:t>
            </a:r>
          </a:p>
          <a:p>
            <a:pPr marL="617220" lvl="1" indent="-342900">
              <a:buAutoNum type="arabicPeriod"/>
            </a:pPr>
            <a:r>
              <a:rPr lang="en-US" sz="13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by exploring “Orders sheet”</a:t>
            </a:r>
          </a:p>
          <a:p>
            <a:pPr marL="617220" lvl="1" indent="-342900">
              <a:buAutoNum type="arabicPeriod"/>
            </a:pPr>
            <a:r>
              <a:rPr lang="en-US" sz="13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 “Returns”</a:t>
            </a:r>
          </a:p>
          <a:p>
            <a:pPr marL="617220" lvl="1" indent="-342900">
              <a:buAutoNum type="arabicPeriod"/>
            </a:pPr>
            <a:r>
              <a:rPr lang="en-US" sz="13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Save as [executive Overview]</a:t>
            </a:r>
          </a:p>
          <a:p>
            <a:pPr marL="342900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GOPAL, GISHA– The workshop Area</a:t>
            </a:r>
          </a:p>
          <a:p>
            <a:pPr marL="617220" lvl="1" indent="-342900">
              <a:buAutoNum type="arabicPeriod"/>
            </a:pPr>
            <a:r>
              <a:rPr lang="en-US" sz="13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Location and Product Category Hierarchy</a:t>
            </a:r>
            <a:endParaRPr lang="en-US" sz="13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IU, CHI-KUEI– Map Profit Ratio by Geography</a:t>
            </a:r>
          </a:p>
          <a:p>
            <a:pPr marL="617220" lvl="1" indent="-342900">
              <a:buAutoNum type="arabicPeriod"/>
            </a:pPr>
            <a:r>
              <a:rPr lang="en-US" sz="13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Rename the sheet as Profit Ratio by Geography</a:t>
            </a:r>
          </a:p>
          <a:p>
            <a:pPr marL="617220" lvl="1" indent="-342900">
              <a:buAutoNum type="arabicPeriod"/>
            </a:pPr>
            <a:r>
              <a:rPr lang="en-US" sz="13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 Profit Ratio</a:t>
            </a:r>
          </a:p>
          <a:p>
            <a:pPr marL="617220" lvl="1" indent="-342900">
              <a:buAutoNum type="arabicPeriod"/>
            </a:pPr>
            <a:r>
              <a:rPr lang="en-US" sz="13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Visualize Profit ratio by state</a:t>
            </a:r>
          </a:p>
          <a:p>
            <a:pPr marL="617220" lvl="1" indent="-342900">
              <a:buAutoNum type="arabicPeriod"/>
            </a:pPr>
            <a:r>
              <a:rPr lang="en-US" sz="13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 Colors </a:t>
            </a:r>
          </a:p>
          <a:p>
            <a:pPr marL="617220" lvl="1" indent="-342900">
              <a:buAutoNum type="arabicPeriod"/>
            </a:pPr>
            <a:r>
              <a:rPr lang="en-US" sz="13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 by Region</a:t>
            </a:r>
            <a:endParaRPr lang="en-US" sz="13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itchFamily="34" charset="0"/>
              <a:buAutoNum type="arabicPeriod"/>
            </a:pPr>
            <a:r>
              <a:rPr lang="en-US" sz="13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TRIVEDI, BHAVYA AJAY– Sales by category, Sales by Segment</a:t>
            </a:r>
          </a:p>
          <a:p>
            <a:pPr marL="617220" lvl="1" indent="-342900">
              <a:buAutoNum type="arabicPeriod"/>
            </a:pPr>
            <a:r>
              <a:rPr lang="en-US" sz="13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Plot Sales by Month-Year with an Area Plot</a:t>
            </a:r>
          </a:p>
          <a:p>
            <a:pPr marL="617220" lvl="1" indent="-342900">
              <a:buAutoNum type="arabicPeriod"/>
            </a:pPr>
            <a:r>
              <a:rPr lang="en-US" sz="13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 Profitable and unprofitable orders by color</a:t>
            </a:r>
          </a:p>
          <a:p>
            <a:pPr marL="617220" lvl="1" indent="-342900">
              <a:buAutoNum type="arabicPeriod"/>
            </a:pPr>
            <a:r>
              <a:rPr lang="en-US" sz="13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 by categories </a:t>
            </a:r>
          </a:p>
          <a:p>
            <a:pPr marL="617220" lvl="1" indent="-342900">
              <a:buAutoNum type="arabicPeriod"/>
            </a:pPr>
            <a:r>
              <a:rPr lang="en-US" sz="13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 by date</a:t>
            </a:r>
          </a:p>
          <a:p>
            <a:pPr marL="617220" lvl="1" indent="-342900">
              <a:buAutoNum type="arabicPeriod"/>
            </a:pPr>
            <a:r>
              <a:rPr lang="en-US" sz="13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 your work and switch categories by segments</a:t>
            </a:r>
            <a:endParaRPr lang="en-US" sz="13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RAMIREZ, JERWIN– Text Tables - Key Performance Indicators</a:t>
            </a:r>
          </a:p>
          <a:p>
            <a:pPr marL="617220" lvl="1" indent="-342900">
              <a:buAutoNum type="arabicPeriod"/>
            </a:pPr>
            <a:r>
              <a:rPr lang="en-US" sz="13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 Profit per order and Sales per costumer</a:t>
            </a:r>
          </a:p>
          <a:p>
            <a:pPr marL="617220" lvl="1" indent="-342900">
              <a:buAutoNum type="arabicPeriod"/>
            </a:pPr>
            <a:r>
              <a:rPr lang="en-US" sz="13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 the table on the right</a:t>
            </a:r>
            <a:endParaRPr lang="en-US" sz="13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21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SHAN, XINRUI – Bar Chart: Profit Ratio by city</a:t>
            </a:r>
          </a:p>
          <a:p>
            <a:pPr marL="617220" lvl="1" indent="-342900">
              <a:buAutoNum type="arabicPeriod"/>
            </a:pPr>
            <a:r>
              <a:rPr lang="en-US" sz="21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 a bar chart of Profit by city, sort it and add labels</a:t>
            </a:r>
          </a:p>
          <a:p>
            <a:pPr marL="617220" lvl="1" indent="-342900">
              <a:buAutoNum type="arabicPeriod"/>
            </a:pPr>
            <a:r>
              <a:rPr lang="en-US" sz="21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 the tooltip of Profit Ratio by Geography to show cities</a:t>
            </a:r>
            <a:endParaRPr lang="en-US" sz="21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21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SINGH, ROHIT – Building a Dashboard</a:t>
            </a:r>
          </a:p>
          <a:p>
            <a:pPr marL="617220" lvl="1" indent="-342900">
              <a:buAutoNum type="arabicPeriod"/>
            </a:pPr>
            <a:r>
              <a:rPr lang="en-US" sz="21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all sheets on a dashboard</a:t>
            </a:r>
          </a:p>
          <a:p>
            <a:pPr marL="274320" lvl="1" indent="0">
              <a:buNone/>
            </a:pPr>
            <a:r>
              <a:rPr lang="en-US" sz="15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ADDARWAL, GHANISHT</a:t>
            </a:r>
          </a:p>
          <a:p>
            <a:pPr marL="274320" lvl="1" indent="0">
              <a:buNone/>
            </a:pPr>
            <a:r>
              <a:rPr lang="en-US" sz="15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SAVARAM, ANUSHA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93EAA-4F12-174A-8CB2-2104EBFB4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059" y="1298224"/>
            <a:ext cx="4141939" cy="1546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37740A-1A73-364E-97D5-40C730341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267" y="2870477"/>
            <a:ext cx="4131732" cy="1962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591098-EFC4-6C47-B1FF-49215C8BF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750" y="4831649"/>
            <a:ext cx="4032250" cy="204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12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013" y="275983"/>
            <a:ext cx="8300852" cy="523220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Compare coefficients from initial models, prior and posterior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6860" y="5872719"/>
            <a:ext cx="108722" cy="8810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434D6A5-163F-44B3-A819-30656FCAF9AC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7665B2-E791-354E-AB74-A1F04C83BB9E}"/>
              </a:ext>
            </a:extLst>
          </p:cNvPr>
          <p:cNvSpPr/>
          <p:nvPr/>
        </p:nvSpPr>
        <p:spPr>
          <a:xfrm>
            <a:off x="423548" y="1633395"/>
            <a:ext cx="23829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0033"/>
                </a:solidFill>
                <a:latin typeface="Lato Extended"/>
              </a:rPr>
              <a:t>R Bayesian Models</a:t>
            </a:r>
            <a:br>
              <a:rPr lang="en-US" dirty="0">
                <a:solidFill>
                  <a:srgbClr val="2D3B45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#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install.packages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("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mlbench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")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#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install.packages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("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rstanarm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")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#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install.packages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("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bayestestR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")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#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install.packages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("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bayesplot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")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#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install.packages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("insight")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#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install.packages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("broom")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#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install.packages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("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IRdisplay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")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#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install.packages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("caret")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#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install.packages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("formattable")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#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install.packages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("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nlme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")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#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install.packages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("coda")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#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install.packages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("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MCMCpack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")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#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install.packages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("egg")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#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install.packages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("scales")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#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install.packages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("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corrplot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")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#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install.packages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("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ddpcr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")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#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install.packages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("reshape")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F915A-C8EB-374E-AFF5-1B6BA4090578}"/>
              </a:ext>
            </a:extLst>
          </p:cNvPr>
          <p:cNvSpPr/>
          <p:nvPr/>
        </p:nvSpPr>
        <p:spPr>
          <a:xfrm>
            <a:off x="3036799" y="1537947"/>
            <a:ext cx="2382982" cy="5322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library(MASS)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library(coda)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library(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MCMCpack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library(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bayesplot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library(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bayestestR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library(broom)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library(caret)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library(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corrplot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library(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ddpcr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library(egg)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library(formattable)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library(ggplot2)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library(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gridExtra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library(insight)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library(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IRdisplay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library(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mlbench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#library(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nlme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library(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MCMCpack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library(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plyr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library(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dplyr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library(reshape)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library(reshape2)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library(scales)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library(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rstanarm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library(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stringr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library(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tidyverse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)</a:t>
            </a:r>
          </a:p>
          <a:p>
            <a:r>
              <a:rPr lang="en-US" sz="1200" dirty="0">
                <a:solidFill>
                  <a:srgbClr val="2D3B45"/>
                </a:solidFill>
                <a:latin typeface="Lato Extended"/>
              </a:rPr>
              <a:t> </a:t>
            </a:r>
            <a:endParaRPr 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677491-39C7-9A4B-BDA1-6501D1967A25}"/>
              </a:ext>
            </a:extLst>
          </p:cNvPr>
          <p:cNvSpPr/>
          <p:nvPr/>
        </p:nvSpPr>
        <p:spPr>
          <a:xfrm>
            <a:off x="4934833" y="1810028"/>
            <a:ext cx="427512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pdata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 &lt;-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as.data.frame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(data)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names(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pdata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)</a:t>
            </a:r>
          </a:p>
          <a:p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#EXAMPLE BAYESIAN SIMPLE MODEL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i.prior.mean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 &lt;- c(1.1,0.01)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i.prior.sd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   &lt;- c(0.01,0.001)</a:t>
            </a:r>
          </a:p>
          <a:p>
            <a:r>
              <a:rPr lang="en-US" sz="1200" dirty="0">
                <a:solidFill>
                  <a:srgbClr val="7030A0"/>
                </a:solidFill>
                <a:latin typeface="Lato Extended"/>
              </a:rPr>
              <a:t>bayesian_mod2 &lt;- 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stan_glm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(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Sales~TV+FF_VCC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,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data = 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pdata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,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prior = normal(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i.prior.mean,i.prior.sd,autoscale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=FALSE),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prior_intercept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=normal(-10000,1000,autoscale=FALSE),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iter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 = 4000, </a:t>
            </a:r>
            <a:r>
              <a:rPr lang="en-US" sz="1200" dirty="0" err="1">
                <a:solidFill>
                  <a:srgbClr val="7030A0"/>
                </a:solidFill>
                <a:latin typeface="Lato Extended"/>
              </a:rPr>
              <a:t>adapt_delta</a:t>
            </a:r>
            <a:r>
              <a:rPr lang="en-US" sz="1200" dirty="0">
                <a:solidFill>
                  <a:srgbClr val="7030A0"/>
                </a:solidFill>
                <a:latin typeface="Lato Extended"/>
              </a:rPr>
              <a:t> = 0.99)</a:t>
            </a:r>
            <a:br>
              <a:rPr lang="en-US" sz="1200" dirty="0">
                <a:solidFill>
                  <a:srgbClr val="7030A0"/>
                </a:solidFill>
                <a:latin typeface="Lato Extended"/>
              </a:rPr>
            </a:br>
            <a:r>
              <a:rPr lang="en-US" sz="1200" dirty="0">
                <a:solidFill>
                  <a:srgbClr val="7030A0"/>
                </a:solidFill>
                <a:latin typeface="Lato Extended"/>
              </a:rPr>
              <a:t>summary(bayesian_mod2)</a:t>
            </a:r>
          </a:p>
          <a:p>
            <a:br>
              <a:rPr lang="en-US" dirty="0">
                <a:solidFill>
                  <a:srgbClr val="2D3B45"/>
                </a:solidFill>
                <a:latin typeface="Lato Extended"/>
              </a:rPr>
            </a:br>
            <a:br>
              <a:rPr lang="en-US" dirty="0">
                <a:solidFill>
                  <a:srgbClr val="2D3B45"/>
                </a:solidFill>
                <a:latin typeface="Lato Extended"/>
              </a:rPr>
            </a:br>
            <a:endParaRPr lang="en-US" dirty="0">
              <a:solidFill>
                <a:srgbClr val="2D3B45"/>
              </a:solidFill>
              <a:latin typeface="Lato Extended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6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Advertisement </a:t>
            </a:r>
            <a:r>
              <a:rPr lang="en-US" kern="1200" spc="-100" baseline="0" dirty="0">
                <a:latin typeface="+mj-lt"/>
                <a:ea typeface="+mj-ea"/>
                <a:cs typeface="+mj-cs"/>
              </a:rPr>
              <a:t> data – </a:t>
            </a:r>
            <a:r>
              <a:rPr lang="en-US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JOY, RIYA</a:t>
            </a:r>
            <a:endParaRPr lang="en-US" kern="1200" spc="-100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CE1C3B1-612E-B34D-8C61-34FCC70E6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673352"/>
            <a:ext cx="4038600" cy="471830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Advertisement data on week 7 Description</a:t>
            </a:r>
          </a:p>
          <a:p>
            <a:pPr marL="0" marR="0" lvl="0" indent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marL="0" marR="0" lvl="0" indent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Monthly Spend on TV, Radio and Newspaper advertisement and product Sales.</a:t>
            </a:r>
          </a:p>
          <a:p>
            <a:pPr marL="0" marR="0" lvl="0" indent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</a:pPr>
            <a:endParaRPr lang="en-US" altLang="en-US" dirty="0">
              <a:latin typeface="+mn-lt"/>
            </a:endParaRPr>
          </a:p>
          <a:p>
            <a:pPr marL="0" marR="0" lvl="0" indent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lang="en-US" altLang="en-US" dirty="0">
                <a:latin typeface="+mn-lt"/>
              </a:rPr>
              <a:t>200 months with 4 variables</a:t>
            </a:r>
          </a:p>
          <a:p>
            <a:pPr marL="0" marR="0" lvl="0" indent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marR="0" lv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lang="en-US" altLang="en-US" dirty="0">
                <a:latin typeface="+mn-lt"/>
              </a:rPr>
              <a:t>Use Tableau to:</a:t>
            </a:r>
          </a:p>
          <a:p>
            <a:pPr marL="285750" marR="0" lvl="0" indent="-28575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Ø"/>
              <a:tabLst/>
            </a:pPr>
            <a:r>
              <a:rPr lang="en-US" altLang="en-US" dirty="0">
                <a:latin typeface="+mn-lt"/>
              </a:rPr>
              <a:t>Plot time trends</a:t>
            </a:r>
          </a:p>
          <a:p>
            <a:pPr marL="285750" marR="0" lvl="0" indent="-28575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Ø"/>
              <a:tabLst/>
            </a:pPr>
            <a:r>
              <a:rPr lang="en-US" altLang="en-US" dirty="0">
                <a:latin typeface="+mn-lt"/>
              </a:rPr>
              <a:t>Summarize spends by year</a:t>
            </a:r>
          </a:p>
          <a:p>
            <a:pPr marL="342900" marR="0" lvl="0" indent="-34290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A64A3B-70B5-8C47-A9BB-4700094C9817}"/>
              </a:ext>
            </a:extLst>
          </p:cNvPr>
          <p:cNvGraphicFramePr>
            <a:graphicFrameLocks noGrp="1"/>
          </p:cNvGraphicFramePr>
          <p:nvPr/>
        </p:nvGraphicFramePr>
        <p:xfrm>
          <a:off x="4648200" y="3628110"/>
          <a:ext cx="4038604" cy="808788"/>
        </p:xfrm>
        <a:graphic>
          <a:graphicData uri="http://schemas.openxmlformats.org/drawingml/2006/table">
            <a:tbl>
              <a:tblPr firstRow="1" bandRow="1">
                <a:solidFill>
                  <a:schemeClr val="accent1">
                    <a:lumMod val="20000"/>
                    <a:lumOff val="80000"/>
                  </a:schemeClr>
                </a:solidFill>
              </a:tblPr>
              <a:tblGrid>
                <a:gridCol w="706029">
                  <a:extLst>
                    <a:ext uri="{9D8B030D-6E8A-4147-A177-3AD203B41FA5}">
                      <a16:colId xmlns:a16="http://schemas.microsoft.com/office/drawing/2014/main" val="2913877432"/>
                    </a:ext>
                  </a:extLst>
                </a:gridCol>
                <a:gridCol w="629197">
                  <a:extLst>
                    <a:ext uri="{9D8B030D-6E8A-4147-A177-3AD203B41FA5}">
                      <a16:colId xmlns:a16="http://schemas.microsoft.com/office/drawing/2014/main" val="3556830230"/>
                    </a:ext>
                  </a:extLst>
                </a:gridCol>
                <a:gridCol w="787311">
                  <a:extLst>
                    <a:ext uri="{9D8B030D-6E8A-4147-A177-3AD203B41FA5}">
                      <a16:colId xmlns:a16="http://schemas.microsoft.com/office/drawing/2014/main" val="2397141752"/>
                    </a:ext>
                  </a:extLst>
                </a:gridCol>
                <a:gridCol w="1170287">
                  <a:extLst>
                    <a:ext uri="{9D8B030D-6E8A-4147-A177-3AD203B41FA5}">
                      <a16:colId xmlns:a16="http://schemas.microsoft.com/office/drawing/2014/main" val="4155020863"/>
                    </a:ext>
                  </a:extLst>
                </a:gridCol>
                <a:gridCol w="745780">
                  <a:extLst>
                    <a:ext uri="{9D8B030D-6E8A-4147-A177-3AD203B41FA5}">
                      <a16:colId xmlns:a16="http://schemas.microsoft.com/office/drawing/2014/main" val="3909063649"/>
                    </a:ext>
                  </a:extLst>
                </a:gridCol>
              </a:tblGrid>
              <a:tr h="461351">
                <a:tc>
                  <a:txBody>
                    <a:bodyPr/>
                    <a:lstStyle/>
                    <a:p>
                      <a:r>
                        <a:rPr lang="en-US" sz="1100" b="1" cap="all" spc="6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128153" marR="128153" marT="128153" marB="12815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cap="all" spc="6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TV</a:t>
                      </a:r>
                    </a:p>
                  </a:txBody>
                  <a:tcPr marL="128153" marR="128153" marT="128153" marB="12815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cap="all" spc="6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radio</a:t>
                      </a:r>
                    </a:p>
                  </a:txBody>
                  <a:tcPr marL="128153" marR="128153" marT="128153" marB="12815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cap="all" spc="6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newspaper</a:t>
                      </a:r>
                    </a:p>
                  </a:txBody>
                  <a:tcPr marL="128153" marR="128153" marT="128153" marB="12815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cap="all" spc="6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sales</a:t>
                      </a:r>
                    </a:p>
                  </a:txBody>
                  <a:tcPr marL="128153" marR="128153" marT="128153" marB="12815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476365"/>
                  </a:ext>
                </a:extLst>
              </a:tr>
              <a:tr h="347437">
                <a:tc>
                  <a:txBody>
                    <a:bodyPr/>
                    <a:lstStyle/>
                    <a:p>
                      <a:pPr algn="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Jan-00</a:t>
                      </a:r>
                    </a:p>
                  </a:txBody>
                  <a:tcPr marL="44498" marR="44498" marT="0" marB="854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230.1</a:t>
                      </a:r>
                    </a:p>
                  </a:txBody>
                  <a:tcPr marL="44498" marR="44498" marT="0" marB="854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37.8</a:t>
                      </a:r>
                    </a:p>
                  </a:txBody>
                  <a:tcPr marL="44498" marR="44498" marT="0" marB="854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69.2</a:t>
                      </a:r>
                    </a:p>
                  </a:txBody>
                  <a:tcPr marL="44498" marR="44498" marT="0" marB="854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22.1</a:t>
                      </a:r>
                    </a:p>
                  </a:txBody>
                  <a:tcPr marL="44498" marR="44498" marT="0" marB="854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538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3004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 anchor="ctr">
            <a:normAutofit/>
          </a:bodyPr>
          <a:lstStyle/>
          <a:p>
            <a:r>
              <a:rPr lang="en-US" dirty="0"/>
              <a:t>Review Project 1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B0E1B4-C847-43F0-A2A7-EE2BC042478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4910447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D735315C-296B-F74B-8610-7A87538E3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9543" y="2139696"/>
            <a:ext cx="3004457" cy="471830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fontScale="92500" lnSpcReduction="20000"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Grading</a:t>
            </a:r>
          </a:p>
          <a:p>
            <a:pPr marL="0" marR="0" lvl="0" indent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marL="285750" marR="0" lvl="0" indent="-28575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Ø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Life expectancy 10pts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1700" dirty="0">
                <a:latin typeface="+mn-lt"/>
              </a:rPr>
              <a:t>Best model including Female or Male Life Expectancy (-1)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1700" dirty="0">
                <a:latin typeface="+mn-lt"/>
              </a:rPr>
              <a:t>Few models or not trying logs or poly (-0.5)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1700" dirty="0">
                <a:latin typeface="+mn-lt"/>
              </a:rPr>
              <a:t>Using stepwise (+0.5)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1700" dirty="0">
                <a:latin typeface="+mn-lt"/>
              </a:rPr>
              <a:t>Not providing model diagnosis (-1)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1700" dirty="0">
                <a:latin typeface="+mn-lt"/>
              </a:rPr>
              <a:t>Not providing suggestions how to  improve the model (-1)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1700" dirty="0">
                <a:latin typeface="+mn-lt"/>
              </a:rPr>
              <a:t>Silly statements (-0.5)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1700" dirty="0">
                <a:latin typeface="+mn-lt"/>
              </a:rPr>
              <a:t>Nice presentation (+0.5)</a:t>
            </a:r>
          </a:p>
          <a:p>
            <a:pPr marL="285750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Ø"/>
            </a:pPr>
            <a:endParaRPr lang="en-US" altLang="en-US" sz="1700" dirty="0">
              <a:latin typeface="+mn-lt"/>
            </a:endParaRPr>
          </a:p>
          <a:p>
            <a:pPr marL="285750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altLang="en-US" sz="1700" b="1" dirty="0">
                <a:latin typeface="+mn-lt"/>
              </a:rPr>
              <a:t>Boston </a:t>
            </a:r>
            <a:r>
              <a:rPr lang="en-US" altLang="en-US" sz="1700" b="1" dirty="0" err="1">
                <a:latin typeface="+mn-lt"/>
              </a:rPr>
              <a:t>Medv</a:t>
            </a:r>
            <a:r>
              <a:rPr lang="en-US" altLang="en-US" sz="1700" b="1" dirty="0">
                <a:latin typeface="+mn-lt"/>
              </a:rPr>
              <a:t> prediction 5 points</a:t>
            </a:r>
          </a:p>
          <a:p>
            <a:pPr marR="0" lv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lang="en-US" altLang="en-US" sz="1700" dirty="0">
                <a:latin typeface="+mn-lt"/>
              </a:rPr>
              <a:t>      </a:t>
            </a:r>
          </a:p>
          <a:p>
            <a:pPr marL="285750" marR="0" lvl="0" indent="-28575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Ø"/>
              <a:tabLst/>
            </a:pPr>
            <a:endParaRPr lang="en-US" altLang="en-US" dirty="0">
              <a:latin typeface="+mn-lt"/>
            </a:endParaRPr>
          </a:p>
          <a:p>
            <a:pPr marL="342900" marR="0" lvl="0" indent="-34290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0692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25" y="533400"/>
            <a:ext cx="8449294" cy="990600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What is the main message of your results?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38B92-F4B4-B84E-B232-EFF36D844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sure the questions are answered clearly</a:t>
            </a:r>
          </a:p>
          <a:p>
            <a:r>
              <a:rPr lang="en-US" dirty="0"/>
              <a:t>Can you tell me a story to understand and remember your conclusions?</a:t>
            </a:r>
          </a:p>
          <a:p>
            <a:r>
              <a:rPr lang="en-US" dirty="0"/>
              <a:t>Place all your work supporting your conclusions in the appendix</a:t>
            </a:r>
          </a:p>
        </p:txBody>
      </p:sp>
    </p:spTree>
    <p:extLst>
      <p:ext uri="{BB962C8B-B14F-4D97-AF65-F5344CB8AC3E}">
        <p14:creationId xmlns:p14="http://schemas.microsoft.com/office/powerpoint/2010/main" val="713152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25" y="533400"/>
            <a:ext cx="8449294" cy="990600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Brainstorm what the tell the client about predicting the Life Expectancy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38B92-F4B4-B84E-B232-EFF36D844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9575"/>
            <a:ext cx="8229600" cy="4876800"/>
          </a:xfrm>
        </p:spPr>
        <p:txBody>
          <a:bodyPr/>
          <a:lstStyle/>
          <a:p>
            <a:r>
              <a:rPr lang="en-US" dirty="0"/>
              <a:t>Work on groups to figure out how to tell the story</a:t>
            </a:r>
          </a:p>
        </p:txBody>
      </p:sp>
    </p:spTree>
    <p:extLst>
      <p:ext uri="{BB962C8B-B14F-4D97-AF65-F5344CB8AC3E}">
        <p14:creationId xmlns:p14="http://schemas.microsoft.com/office/powerpoint/2010/main" val="62814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25" y="533400"/>
            <a:ext cx="8449294" cy="990600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Brainstorm what the tell the client about predicting the Life Expectancy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38B92-F4B4-B84E-B232-EFF36D844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9575"/>
            <a:ext cx="8229600" cy="4876800"/>
          </a:xfrm>
        </p:spPr>
        <p:txBody>
          <a:bodyPr/>
          <a:lstStyle/>
          <a:p>
            <a:r>
              <a:rPr lang="en-US" dirty="0"/>
              <a:t>Overview of Life Expectancy with Map or Bar graph with remarks</a:t>
            </a:r>
          </a:p>
          <a:p>
            <a:r>
              <a:rPr lang="en-US" dirty="0"/>
              <a:t>Explanation of the variables provided and comments about them</a:t>
            </a:r>
          </a:p>
          <a:p>
            <a:r>
              <a:rPr lang="en-US" dirty="0"/>
              <a:t>Percent of variation explained by the estimated model (R-square). Challenges of the model and where to find all your supporting materials</a:t>
            </a:r>
          </a:p>
          <a:p>
            <a:r>
              <a:rPr lang="en-US" dirty="0"/>
              <a:t>Model could be improved by using the following information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2653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MarketShare">
    <a:dk1>
      <a:srgbClr val="4D4D4D"/>
    </a:dk1>
    <a:lt1>
      <a:srgbClr val="E4E4E4"/>
    </a:lt1>
    <a:dk2>
      <a:srgbClr val="00A5AA"/>
    </a:dk2>
    <a:lt2>
      <a:srgbClr val="E80088"/>
    </a:lt2>
    <a:accent1>
      <a:srgbClr val="FFDE00"/>
    </a:accent1>
    <a:accent2>
      <a:srgbClr val="000064"/>
    </a:accent2>
    <a:accent3>
      <a:srgbClr val="FF0000"/>
    </a:accent3>
    <a:accent4>
      <a:srgbClr val="009100"/>
    </a:accent4>
    <a:accent5>
      <a:srgbClr val="FFFFFF"/>
    </a:accent5>
    <a:accent6>
      <a:srgbClr val="000000"/>
    </a:accent6>
    <a:hlink>
      <a:srgbClr val="000064"/>
    </a:hlink>
    <a:folHlink>
      <a:srgbClr val="E80088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MarketShare">
    <a:dk1>
      <a:srgbClr val="4D4D4D"/>
    </a:dk1>
    <a:lt1>
      <a:srgbClr val="E4E4E4"/>
    </a:lt1>
    <a:dk2>
      <a:srgbClr val="00A5AA"/>
    </a:dk2>
    <a:lt2>
      <a:srgbClr val="E80088"/>
    </a:lt2>
    <a:accent1>
      <a:srgbClr val="FFDE00"/>
    </a:accent1>
    <a:accent2>
      <a:srgbClr val="000064"/>
    </a:accent2>
    <a:accent3>
      <a:srgbClr val="FF0000"/>
    </a:accent3>
    <a:accent4>
      <a:srgbClr val="009100"/>
    </a:accent4>
    <a:accent5>
      <a:srgbClr val="FFFFFF"/>
    </a:accent5>
    <a:accent6>
      <a:srgbClr val="000000"/>
    </a:accent6>
    <a:hlink>
      <a:srgbClr val="000064"/>
    </a:hlink>
    <a:folHlink>
      <a:srgbClr val="E80088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46254</TotalTime>
  <Words>4592</Words>
  <Application>Microsoft Macintosh PowerPoint</Application>
  <PresentationFormat>On-screen Show (4:3)</PresentationFormat>
  <Paragraphs>811</Paragraphs>
  <Slides>40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Garamond</vt:lpstr>
      <vt:lpstr>Lato Extended</vt:lpstr>
      <vt:lpstr>Wingdings</vt:lpstr>
      <vt:lpstr>Clarity</vt:lpstr>
      <vt:lpstr>Analytics FOR BUSINESS Intelligence</vt:lpstr>
      <vt:lpstr>Course Planning</vt:lpstr>
      <vt:lpstr>Agenda:</vt:lpstr>
      <vt:lpstr>Tableau Practice:</vt:lpstr>
      <vt:lpstr>Advertisement  data – JOY, RIYA</vt:lpstr>
      <vt:lpstr>Review Project 1</vt:lpstr>
      <vt:lpstr>What is the main message of your results?</vt:lpstr>
      <vt:lpstr>Brainstorm what the tell the client about predicting the Life Expectancy </vt:lpstr>
      <vt:lpstr>Brainstorm what the tell the client about predicting the Life Expectancy </vt:lpstr>
      <vt:lpstr>To Review:</vt:lpstr>
      <vt:lpstr>Tableau Practice # 2</vt:lpstr>
      <vt:lpstr>Merging data sets is a great source of LOST/MISSING data</vt:lpstr>
      <vt:lpstr>BAYESIAN Models</vt:lpstr>
      <vt:lpstr>Types of Models </vt:lpstr>
      <vt:lpstr>Return of Investment Analysis (ROI) </vt:lpstr>
      <vt:lpstr> BAYESIAN  Models </vt:lpstr>
      <vt:lpstr>Homework #4 Bayesian Models</vt:lpstr>
      <vt:lpstr>Model Accuracy on Testing Set or Hold-out period</vt:lpstr>
      <vt:lpstr>Internal model validation occurs at every step of the process using the most robust statistical tests</vt:lpstr>
      <vt:lpstr>PowerPoint Presentation</vt:lpstr>
      <vt:lpstr>PowerPoint Presentation</vt:lpstr>
      <vt:lpstr>Create a training set and a hold out period</vt:lpstr>
      <vt:lpstr>Hybrid linear/log curves yield more realistic models</vt:lpstr>
      <vt:lpstr>Which Model Form should be used?</vt:lpstr>
      <vt:lpstr>The models estimate the relationships between variables and their impact on one another by mapping synergy curves</vt:lpstr>
      <vt:lpstr>Example using Hybrid Model Form</vt:lpstr>
      <vt:lpstr>Bayesian methods -- Traditional regression does not allow us to incorporate outside information into the models</vt:lpstr>
      <vt:lpstr>Visualizing Bayesian methods</vt:lpstr>
      <vt:lpstr>Statistical tests are balanced against marketing sensibility, and where necessary against client needs</vt:lpstr>
      <vt:lpstr>Identify and collect data from sources to inform defined questions</vt:lpstr>
      <vt:lpstr>PowerPoint Presentation</vt:lpstr>
      <vt:lpstr>PowerPoint Presentation</vt:lpstr>
      <vt:lpstr>Adstocks – Build and Decay</vt:lpstr>
      <vt:lpstr>PowerPoint Presentation</vt:lpstr>
      <vt:lpstr>PowerPoint Presentation</vt:lpstr>
      <vt:lpstr>PowerPoint Presentation</vt:lpstr>
      <vt:lpstr>PowerPoint Presentation</vt:lpstr>
      <vt:lpstr>Sheapley Values – help on breaking collinearity between Newspaper and radio</vt:lpstr>
      <vt:lpstr>Sheapley Values </vt:lpstr>
      <vt:lpstr>Compare coefficients from initial models, prior and posterior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Analytics FOR BUSINESS Intelligence</dc:title>
  <dc:creator>Nuria Diaz-Tena</dc:creator>
  <cp:lastModifiedBy>Nuria Diaz-Tena</cp:lastModifiedBy>
  <cp:revision>101</cp:revision>
  <dcterms:created xsi:type="dcterms:W3CDTF">2021-08-28T13:56:49Z</dcterms:created>
  <dcterms:modified xsi:type="dcterms:W3CDTF">2021-11-10T13:49:40Z</dcterms:modified>
</cp:coreProperties>
</file>